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61" r:id="rId5"/>
    <p:sldId id="262" r:id="rId6"/>
    <p:sldId id="293" r:id="rId7"/>
    <p:sldId id="269" r:id="rId8"/>
    <p:sldId id="263" r:id="rId9"/>
    <p:sldId id="267" r:id="rId10"/>
    <p:sldId id="274" r:id="rId11"/>
    <p:sldId id="290" r:id="rId12"/>
    <p:sldId id="288" r:id="rId13"/>
    <p:sldId id="289" r:id="rId14"/>
    <p:sldId id="294" r:id="rId15"/>
    <p:sldId id="291" r:id="rId16"/>
    <p:sldId id="283" r:id="rId17"/>
    <p:sldId id="295" r:id="rId18"/>
    <p:sldId id="284" r:id="rId19"/>
    <p:sldId id="287" r:id="rId20"/>
    <p:sldId id="292" r:id="rId21"/>
    <p:sldId id="275" r:id="rId22"/>
    <p:sldId id="277" r:id="rId23"/>
    <p:sldId id="273" r:id="rId24"/>
    <p:sldId id="280" r:id="rId25"/>
    <p:sldId id="281" r:id="rId26"/>
    <p:sldId id="286" r:id="rId27"/>
  </p:sldIdLst>
  <p:sldSz cx="9144000" cy="5143500" type="screen16x9"/>
  <p:notesSz cx="6797675" cy="9926638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1"/>
    <p:restoredTop sz="86320" autoAdjust="0"/>
  </p:normalViewPr>
  <p:slideViewPr>
    <p:cSldViewPr showGuides="1">
      <p:cViewPr varScale="1">
        <p:scale>
          <a:sx n="121" d="100"/>
          <a:sy n="121" d="100"/>
        </p:scale>
        <p:origin x="157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4026" y="6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r>
              <a:rPr lang="fr-CH"/>
              <a:t>Etat de Vaud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fld id="{2081C630-FD16-4F69-9C73-BD1E6DB5BB1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6407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Cliquez pour modifier les styles du texte du masque</a:t>
            </a:r>
          </a:p>
          <a:p>
            <a:pPr lvl="1"/>
            <a:r>
              <a:rPr lang="fr-CH" noProof="0"/>
              <a:t>Deuxième niveau</a:t>
            </a:r>
          </a:p>
          <a:p>
            <a:pPr lvl="2"/>
            <a:r>
              <a:rPr lang="fr-CH" noProof="0"/>
              <a:t>Troisième niveau</a:t>
            </a:r>
          </a:p>
          <a:p>
            <a:pPr lvl="3"/>
            <a:r>
              <a:rPr lang="fr-CH" noProof="0"/>
              <a:t>Quatrième niveau</a:t>
            </a:r>
          </a:p>
          <a:p>
            <a:pPr lvl="4"/>
            <a:r>
              <a:rPr lang="fr-CH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r>
              <a:rPr lang="fr-CH"/>
              <a:t>Département, Service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fld id="{70AC3AAD-BBE9-4FB6-AA73-1C48AFDFEAF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8454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740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9579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849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343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7876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185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'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AE159B4-AE03-C384-19CE-6CED8C6FD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47663" y="2969189"/>
            <a:ext cx="7056783" cy="452438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2000" kern="100" spc="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titre</a:t>
            </a:r>
            <a:endParaRPr lang="fr-C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47664" y="3421627"/>
            <a:ext cx="7056783" cy="432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5000"/>
              </a:lnSpc>
              <a:buFontTx/>
              <a:buNone/>
              <a:defRPr sz="1100" b="0" kern="100" baseline="0">
                <a:solidFill>
                  <a:schemeClr val="tx1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r>
              <a:rPr lang="fr-FR" dirty="0"/>
              <a:t>Modifier le sous-titre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651F0ED2-7322-A847-A285-EE622EC69F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528" y="4587974"/>
            <a:ext cx="43926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175" indent="-3175" eaLnBrk="1" hangingPunct="1">
              <a:spcBef>
                <a:spcPct val="50000"/>
              </a:spcBef>
              <a:tabLst/>
            </a:pPr>
            <a:fld id="{F268BED9-FF7C-7244-AE5E-7F12A70E245E}" type="datetime1">
              <a:rPr lang="fr-CH" altLang="fr-FR" sz="750" baseline="0" smtClean="0">
                <a:solidFill>
                  <a:schemeClr val="tx1"/>
                </a:solidFill>
              </a:rPr>
              <a:pPr marL="3175" indent="-3175" eaLnBrk="1" hangingPunct="1">
                <a:spcBef>
                  <a:spcPct val="50000"/>
                </a:spcBef>
                <a:tabLst/>
              </a:pPr>
              <a:t>10.07.2026</a:t>
            </a:fld>
            <a:endParaRPr lang="fr-CH" altLang="fr-FR" sz="750" baseline="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646C00-85C8-929D-FA5F-2424217AA596}"/>
              </a:ext>
            </a:extLst>
          </p:cNvPr>
          <p:cNvCxnSpPr/>
          <p:nvPr userDrawn="1"/>
        </p:nvCxnSpPr>
        <p:spPr>
          <a:xfrm>
            <a:off x="1619672" y="336383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11FF60D0-9F42-8C5B-587E-64A0C3C5E8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287" y="192545"/>
            <a:ext cx="5130481" cy="1610297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84F3768-8890-C64C-6E98-18DC8C62A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kern="750" baseline="0">
                <a:solidFill>
                  <a:schemeClr val="tx1"/>
                </a:solidFill>
              </a:defRPr>
            </a:lvl1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20561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19858-E424-0B4A-FBAF-84F0F8737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47663" y="2969189"/>
            <a:ext cx="7056783" cy="452438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2000" kern="100" spc="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titre</a:t>
            </a:r>
            <a:endParaRPr lang="fr-C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47664" y="3421627"/>
            <a:ext cx="7056783" cy="432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5000"/>
              </a:lnSpc>
              <a:buFontTx/>
              <a:buNone/>
              <a:defRPr sz="1100" b="0" kern="100" baseline="0">
                <a:solidFill>
                  <a:schemeClr val="tx1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r>
              <a:rPr lang="fr-FR" dirty="0"/>
              <a:t>Modifier le sous-titre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646C00-85C8-929D-FA5F-2424217AA596}"/>
              </a:ext>
            </a:extLst>
          </p:cNvPr>
          <p:cNvCxnSpPr/>
          <p:nvPr userDrawn="1"/>
        </p:nvCxnSpPr>
        <p:spPr>
          <a:xfrm>
            <a:off x="1619672" y="336383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 16">
            <a:extLst>
              <a:ext uri="{FF2B5EF4-FFF2-40B4-BE49-F238E27FC236}">
                <a16:creationId xmlns:a16="http://schemas.microsoft.com/office/drawing/2014/main" id="{5BFCADCE-65A8-0FDD-449C-EC60DDB263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06F35-FF0D-4A57-A7FC-3D1FF4383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kern="750" baseline="0">
                <a:solidFill>
                  <a:schemeClr val="tx1"/>
                </a:solidFill>
              </a:defRPr>
            </a:lvl1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54414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A659BD-4942-5B12-0A98-5F852BBE4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45409" y="267494"/>
            <a:ext cx="6752647" cy="52982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259632" y="908294"/>
            <a:ext cx="7427912" cy="3535664"/>
          </a:xfrm>
          <a:prstGeom prst="rect">
            <a:avLst/>
          </a:prstGeom>
        </p:spPr>
        <p:txBody>
          <a:bodyPr/>
          <a:lstStyle>
            <a:lvl1pPr marL="284400" indent="-285750" algn="l">
              <a:lnSpc>
                <a:spcPct val="105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4400" indent="-285750">
              <a:lnSpc>
                <a:spcPct val="105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500"/>
            </a:lvl2pPr>
            <a:lvl3pPr marL="285750" indent="-285750">
              <a:lnSpc>
                <a:spcPct val="105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100"/>
            </a:lvl3pPr>
            <a:lvl4pPr marL="284400" indent="-284400">
              <a:spcBef>
                <a:spcPts val="0"/>
              </a:spcBef>
              <a:spcAft>
                <a:spcPts val="700"/>
              </a:spcAft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 marL="0" indent="0">
              <a:lnSpc>
                <a:spcPct val="105000"/>
              </a:lnSpc>
              <a:buNone/>
              <a:defRPr/>
            </a:lvl6pPr>
          </a:lstStyle>
          <a:p>
            <a:pPr lvl="0"/>
            <a:r>
              <a:rPr lang="fr-FR" dirty="0"/>
              <a:t>Modifier le premier niveau de liste</a:t>
            </a:r>
          </a:p>
          <a:p>
            <a:pPr lvl="1"/>
            <a:r>
              <a:rPr lang="fr-FR" dirty="0"/>
              <a:t>Modifier le deuxième niveau de liste</a:t>
            </a:r>
          </a:p>
          <a:p>
            <a:pPr lvl="2"/>
            <a:r>
              <a:rPr lang="fr-FR" dirty="0"/>
              <a:t>Modifier le troisième niveau de liste</a:t>
            </a:r>
          </a:p>
          <a:p>
            <a:pPr lvl="0"/>
            <a:r>
              <a:rPr lang="fr-FR" dirty="0"/>
              <a:t>Modifier le premier niveau de liste</a:t>
            </a:r>
          </a:p>
          <a:p>
            <a:pPr lvl="1"/>
            <a:r>
              <a:rPr lang="fr-FR" dirty="0"/>
              <a:t>Modifier le deuxième niveau de liste</a:t>
            </a:r>
          </a:p>
          <a:p>
            <a:pPr lvl="2"/>
            <a:r>
              <a:rPr lang="fr-FR" dirty="0"/>
              <a:t>Modifier le troisième niveau de liste</a:t>
            </a:r>
          </a:p>
        </p:txBody>
      </p:sp>
      <p:pic>
        <p:nvPicPr>
          <p:cNvPr id="5" name="Image 16">
            <a:extLst>
              <a:ext uri="{FF2B5EF4-FFF2-40B4-BE49-F238E27FC236}">
                <a16:creationId xmlns:a16="http://schemas.microsoft.com/office/drawing/2014/main" id="{3D5FC59F-C0E1-AA64-34FB-E8CD0403E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46B7616-D5BD-51BF-41A2-A1C397ADF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kern="750" baseline="0">
                <a:solidFill>
                  <a:schemeClr val="tx1"/>
                </a:solidFill>
              </a:defRPr>
            </a:lvl1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6783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13E0E9-39EF-DAA6-07D7-A6A4D2901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259632" y="908294"/>
            <a:ext cx="3592800" cy="3535664"/>
          </a:xfrm>
          <a:prstGeom prst="rect">
            <a:avLst/>
          </a:prstGeom>
        </p:spPr>
        <p:txBody>
          <a:bodyPr/>
          <a:lstStyle>
            <a:lvl1pPr marL="284400" indent="-284400">
              <a:lnSpc>
                <a:spcPct val="105000"/>
              </a:lnSpc>
              <a:spcAft>
                <a:spcPts val="700"/>
              </a:spcAft>
              <a:defRPr sz="1500"/>
            </a:lvl1pPr>
            <a:lvl2pPr marL="284400">
              <a:lnSpc>
                <a:spcPct val="105000"/>
              </a:lnSpc>
              <a:spcAft>
                <a:spcPts val="700"/>
              </a:spcAft>
              <a:defRPr sz="1500"/>
            </a:lvl2pPr>
            <a:lvl3pPr marL="284400" indent="-284400">
              <a:lnSpc>
                <a:spcPct val="105000"/>
              </a:lnSpc>
              <a:spcAft>
                <a:spcPts val="700"/>
              </a:spcAft>
              <a:defRPr sz="1100"/>
            </a:lvl3pPr>
            <a:lvl4pPr marL="285750" indent="-28575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>
              <a:spcBef>
                <a:spcPts val="0"/>
              </a:spcBef>
              <a:spcAft>
                <a:spcPts val="700"/>
              </a:spcAft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Modifier le premier niveau de liste</a:t>
            </a:r>
          </a:p>
          <a:p>
            <a:pPr lvl="1"/>
            <a:r>
              <a:rPr lang="fr-FR" dirty="0"/>
              <a:t>Modifier le deuxième niveau de liste</a:t>
            </a:r>
          </a:p>
          <a:p>
            <a:pPr lvl="2"/>
            <a:r>
              <a:rPr lang="fr-FR" dirty="0"/>
              <a:t>Modifier le troisième niveau de liste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39632" y="908294"/>
            <a:ext cx="3592800" cy="3535664"/>
          </a:xfrm>
          <a:prstGeom prst="rect">
            <a:avLst/>
          </a:prstGeom>
        </p:spPr>
        <p:txBody>
          <a:bodyPr/>
          <a:lstStyle>
            <a:lvl1pPr marL="284400" indent="-284400">
              <a:lnSpc>
                <a:spcPct val="105000"/>
              </a:lnSpc>
              <a:spcAft>
                <a:spcPts val="700"/>
              </a:spcAft>
              <a:defRPr sz="1500"/>
            </a:lvl1pPr>
            <a:lvl2pPr marL="284400" indent="-284400">
              <a:lnSpc>
                <a:spcPct val="105000"/>
              </a:lnSpc>
              <a:spcAft>
                <a:spcPts val="700"/>
              </a:spcAft>
              <a:defRPr sz="1500"/>
            </a:lvl2pPr>
            <a:lvl3pPr marL="284400" indent="-284400">
              <a:lnSpc>
                <a:spcPct val="105000"/>
              </a:lnSpc>
              <a:spcAft>
                <a:spcPts val="700"/>
              </a:spcAft>
              <a:defRPr sz="1100"/>
            </a:lvl3pPr>
            <a:lvl4pPr marL="284400" indent="-284400">
              <a:spcBef>
                <a:spcPts val="0"/>
              </a:spcBef>
              <a:spcAft>
                <a:spcPts val="700"/>
              </a:spcAft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Modifier le premier niveau de liste</a:t>
            </a:r>
          </a:p>
          <a:p>
            <a:pPr lvl="1"/>
            <a:r>
              <a:rPr lang="fr-FR" dirty="0"/>
              <a:t>Modifier le deuxième niveau de liste</a:t>
            </a:r>
          </a:p>
          <a:p>
            <a:pPr lvl="2"/>
            <a:r>
              <a:rPr lang="fr-FR" dirty="0"/>
              <a:t>Modifier le troisième niveau de liste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097A9ED-A1A8-3847-8C42-8D5717DCB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409" y="267494"/>
            <a:ext cx="6752647" cy="52982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titre</a:t>
            </a:r>
            <a:endParaRPr lang="fr-CH" dirty="0"/>
          </a:p>
        </p:txBody>
      </p:sp>
      <p:pic>
        <p:nvPicPr>
          <p:cNvPr id="5" name="Image 16">
            <a:extLst>
              <a:ext uri="{FF2B5EF4-FFF2-40B4-BE49-F238E27FC236}">
                <a16:creationId xmlns:a16="http://schemas.microsoft.com/office/drawing/2014/main" id="{42762560-652A-CB0A-5A53-E047FE6F9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309CC13-C9D9-5678-A6D3-1BA358223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kern="750" baseline="0">
                <a:solidFill>
                  <a:schemeClr val="tx1"/>
                </a:solidFill>
              </a:defRPr>
            </a:lvl1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8615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224FDAF-DE18-422F-EF9E-C32DE5816C0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0"/>
            <a:ext cx="9143998" cy="5143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23850" indent="0" algn="l" fontAlgn="base">
              <a:lnSpc>
                <a:spcPct val="100000"/>
              </a:lnSpc>
              <a:buNone/>
              <a:tabLst>
                <a:tab pos="323850" algn="l"/>
                <a:tab pos="1954213" algn="l"/>
              </a:tabLst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CH" dirty="0"/>
              <a:t>Insérez une image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BF4A1CE6-D0FA-2467-369E-52801FB98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927873"/>
            <a:ext cx="1547664" cy="2156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24000" indent="0">
              <a:lnSpc>
                <a:spcPct val="100000"/>
              </a:lnSpc>
              <a:buNone/>
              <a:tabLst>
                <a:tab pos="324000" algn="l"/>
              </a:tabLst>
              <a:defRPr sz="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© </a:t>
            </a:r>
            <a:r>
              <a:rPr lang="en-GB" dirty="0" err="1"/>
              <a:t>Modifiez</a:t>
            </a:r>
            <a:r>
              <a:rPr lang="en-GB" dirty="0"/>
              <a:t> la </a:t>
            </a:r>
            <a:r>
              <a:rPr lang="en-GB" dirty="0" err="1"/>
              <a:t>légende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8242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85F16E7-A600-2CBB-C739-BEFC2BD04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kern="750" baseline="0">
                <a:solidFill>
                  <a:schemeClr val="tx1"/>
                </a:solidFill>
              </a:defRPr>
            </a:lvl1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E8004-0ABE-A4F3-6FE4-F02EA8E110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95700"/>
            <a:ext cx="6375400" cy="1447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A214C3-202E-717D-F34C-B6488837D046}"/>
              </a:ext>
            </a:extLst>
          </p:cNvPr>
          <p:cNvSpPr txBox="1"/>
          <p:nvPr userDrawn="1"/>
        </p:nvSpPr>
        <p:spPr>
          <a:xfrm>
            <a:off x="179512" y="4416650"/>
            <a:ext cx="61206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H" sz="700" dirty="0">
                <a:solidFill>
                  <a:schemeClr val="bg1"/>
                </a:solidFill>
              </a:rPr>
              <a:t>Direction générale de l’enseignement</a:t>
            </a:r>
          </a:p>
          <a:p>
            <a:r>
              <a:rPr lang="en-GB" sz="700" dirty="0">
                <a:solidFill>
                  <a:schemeClr val="bg1"/>
                </a:solidFill>
              </a:rPr>
              <a:t>o</a:t>
            </a:r>
            <a:r>
              <a:rPr lang="en-CH" sz="700" dirty="0">
                <a:solidFill>
                  <a:schemeClr val="bg1"/>
                </a:solidFill>
              </a:rPr>
              <a:t>bligatoire et de la pédagogie spécialisée</a:t>
            </a:r>
          </a:p>
          <a:p>
            <a:r>
              <a:rPr lang="en-CH" sz="700" dirty="0">
                <a:solidFill>
                  <a:schemeClr val="bg1"/>
                </a:solidFill>
              </a:rPr>
              <a:t>Rue de la </a:t>
            </a:r>
            <a:r>
              <a:rPr lang="fr-CH" sz="700" dirty="0">
                <a:solidFill>
                  <a:schemeClr val="bg1"/>
                </a:solidFill>
              </a:rPr>
              <a:t>B</a:t>
            </a:r>
            <a:r>
              <a:rPr lang="en-CH" sz="700" dirty="0">
                <a:solidFill>
                  <a:schemeClr val="bg1"/>
                </a:solidFill>
              </a:rPr>
              <a:t>arre 8, 1014 Lausanne</a:t>
            </a:r>
          </a:p>
          <a:p>
            <a:r>
              <a:rPr lang="en-CH" sz="700" dirty="0">
                <a:solidFill>
                  <a:schemeClr val="bg1"/>
                </a:solidFill>
              </a:rPr>
              <a:t>www.vd.ch/dgeo | </a:t>
            </a:r>
            <a:r>
              <a:rPr lang="fr-CH" sz="700" dirty="0">
                <a:solidFill>
                  <a:schemeClr val="bg1"/>
                </a:solidFill>
              </a:rPr>
              <a:t>0</a:t>
            </a:r>
            <a:r>
              <a:rPr lang="en-CH" sz="700" dirty="0">
                <a:solidFill>
                  <a:schemeClr val="bg1"/>
                </a:solidFill>
              </a:rPr>
              <a:t>21 316 32 32 | info.dgeo@vd.ch</a:t>
            </a:r>
          </a:p>
        </p:txBody>
      </p:sp>
    </p:spTree>
    <p:extLst>
      <p:ext uri="{BB962C8B-B14F-4D97-AF65-F5344CB8AC3E}">
        <p14:creationId xmlns:p14="http://schemas.microsoft.com/office/powerpoint/2010/main" val="125405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A7FD1-72AF-1855-9086-7FFBEBA75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kern="750" baseline="0">
                <a:solidFill>
                  <a:schemeClr val="tx1"/>
                </a:solidFill>
              </a:defRPr>
            </a:lvl1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5" name="Image 16">
            <a:extLst>
              <a:ext uri="{FF2B5EF4-FFF2-40B4-BE49-F238E27FC236}">
                <a16:creationId xmlns:a16="http://schemas.microsoft.com/office/drawing/2014/main" id="{9E570D6E-701B-B546-3C3A-24F88A893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697" r:id="rId3"/>
    <p:sldLayoutId id="2147483699" r:id="rId4"/>
    <p:sldLayoutId id="2147483709" r:id="rId5"/>
    <p:sldLayoutId id="2147483710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smo.ch/wp-content/uploads/sites/105/2013/05/Agenda-fiche_Conge_joker_A5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psmo.ch/vie-scolaire/ecole-obligatoire/cursus-scolaire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smo.ch/vie-scolaire/personnel-etablissement/fonctions-particulieres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montreux.ch/sfj/ecoles/cet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eme.montreux.ch/remeext_prod/portal/reme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bce@montreux.ch" TargetMode="External"/><Relationship Id="rId2" Type="http://schemas.openxmlformats.org/officeDocument/2006/relationships/hyperlink" Target="mailto:apems@montreux.ch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sfj@montreux.ch" TargetMode="External"/><Relationship Id="rId4" Type="http://schemas.openxmlformats.org/officeDocument/2006/relationships/hyperlink" Target="mailto:coordination-reme@montreux.ch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smo.ch/direction/conseil-de-directio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reux.ch/sfj/ecoles/cet" TargetMode="External"/><Relationship Id="rId2" Type="http://schemas.openxmlformats.org/officeDocument/2006/relationships/hyperlink" Target="https://www.vd.ch/def/dgeo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www.montreux.ch/accueil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securiviera.ch/logos/pol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ois-prudent.ch/contact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B47D-CE57-2E81-523E-6575B2883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9" y="2283718"/>
            <a:ext cx="7560838" cy="452438"/>
          </a:xfrm>
        </p:spPr>
        <p:txBody>
          <a:bodyPr/>
          <a:lstStyle/>
          <a:p>
            <a:r>
              <a:rPr lang="fr-CH"/>
              <a:t>L’Etablissement Primaire et Secondaire de Montreux-Ouest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B0C91-3237-FB63-9468-55D4B5775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4" y="2715766"/>
            <a:ext cx="7056783" cy="432197"/>
          </a:xfrm>
        </p:spPr>
        <p:txBody>
          <a:bodyPr/>
          <a:lstStyle/>
          <a:p>
            <a:r>
              <a:rPr lang="fr-CH" sz="1800" dirty="0"/>
              <a:t>Vous souhaite la bienvenue</a:t>
            </a:r>
            <a:endParaRPr lang="en-CH" sz="1800" dirty="0"/>
          </a:p>
        </p:txBody>
      </p:sp>
    </p:spTree>
    <p:extLst>
      <p:ext uri="{BB962C8B-B14F-4D97-AF65-F5344CB8AC3E}">
        <p14:creationId xmlns:p14="http://schemas.microsoft.com/office/powerpoint/2010/main" val="47117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CFAC3E-8173-63BD-0073-CD20C3A1C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10</a:t>
            </a:fld>
            <a:endParaRPr lang="en-CH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0737CB1-55A0-1A3D-99E5-DED0D6C6FBD9}"/>
              </a:ext>
            </a:extLst>
          </p:cNvPr>
          <p:cNvSpPr txBox="1">
            <a:spLocks/>
          </p:cNvSpPr>
          <p:nvPr/>
        </p:nvSpPr>
        <p:spPr>
          <a:xfrm>
            <a:off x="1043608" y="483518"/>
            <a:ext cx="6752647" cy="52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H" sz="3200" kern="0" dirty="0"/>
              <a:t>Responsabilité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F56DD1-3E02-011F-97F5-3C3DC09A587B}"/>
              </a:ext>
            </a:extLst>
          </p:cNvPr>
          <p:cNvSpPr txBox="1"/>
          <p:nvPr/>
        </p:nvSpPr>
        <p:spPr>
          <a:xfrm>
            <a:off x="1043608" y="1779662"/>
            <a:ext cx="58329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Votre enfant est sous la responsabilité de l’école sur le temps scolaire.</a:t>
            </a:r>
          </a:p>
          <a:p>
            <a:endParaRPr lang="fr-FR" dirty="0"/>
          </a:p>
          <a:p>
            <a:r>
              <a:rPr lang="fr-FR" dirty="0"/>
              <a:t>En dehors de cet horaire, il demeure sous la responsabilité des parents ou sous celle de la Commune dans le cadre de l’accueil parascolaire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8E7BE89-D9CC-4457-1C6E-8CF4FB00A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788" y="1989802"/>
            <a:ext cx="1364933" cy="11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9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23083-171F-451F-0E93-1405F4DFA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802DC5-F69C-7A1B-2035-BAB53248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11</a:t>
            </a:fld>
            <a:endParaRPr lang="en-CH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C0EC7166-9AE1-C975-598B-EE089966E6E1}"/>
              </a:ext>
            </a:extLst>
          </p:cNvPr>
          <p:cNvSpPr txBox="1">
            <a:spLocks/>
          </p:cNvSpPr>
          <p:nvPr/>
        </p:nvSpPr>
        <p:spPr>
          <a:xfrm>
            <a:off x="1043608" y="692501"/>
            <a:ext cx="6752647" cy="52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H" sz="3200" kern="0" dirty="0"/>
              <a:t>Horaires 1-2P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AC7D9B0-3D09-9EE9-D9AE-AD4275E30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2323204"/>
            <a:ext cx="1364933" cy="116389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7B6522B-BCD8-E8C1-8E30-33C23F9F52DE}"/>
              </a:ext>
            </a:extLst>
          </p:cNvPr>
          <p:cNvSpPr txBox="1"/>
          <p:nvPr/>
        </p:nvSpPr>
        <p:spPr>
          <a:xfrm>
            <a:off x="611560" y="4126517"/>
            <a:ext cx="733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La prise en charge des élèves s’effectue à 08h25 dans la cour, pour un début des cours à 08h30. </a:t>
            </a:r>
          </a:p>
          <a:p>
            <a:r>
              <a:rPr lang="fr-FR" sz="1200" dirty="0"/>
              <a:t>L’après-midi, elle a lieu à 14h10, avec un début des cours à 14h15.</a:t>
            </a:r>
            <a:endParaRPr lang="fr-CH" sz="14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6BC7171-88D9-0C02-DD86-57F530AB9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96" y="1491628"/>
            <a:ext cx="3114675" cy="23907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C427A33-AA01-5999-06C2-300E67B19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012" y="1491628"/>
            <a:ext cx="31146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7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FB360-6CEC-99F8-EA03-2393EA1C9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019C97-FED3-9F5D-57FD-ECED8E52E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12</a:t>
            </a:fld>
            <a:endParaRPr lang="en-CH" dirty="0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55B6281A-26DF-D1CB-AA41-976562D3397F}"/>
              </a:ext>
            </a:extLst>
          </p:cNvPr>
          <p:cNvSpPr txBox="1">
            <a:spLocks/>
          </p:cNvSpPr>
          <p:nvPr/>
        </p:nvSpPr>
        <p:spPr>
          <a:xfrm>
            <a:off x="911210" y="493404"/>
            <a:ext cx="6752647" cy="52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H" sz="3200" kern="0" dirty="0"/>
              <a:t>Horaires 3P à 6P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C6A113-8199-EA2E-ED3A-8CB4640EE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223655"/>
            <a:ext cx="1364933" cy="11638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EC385BB-5CC9-C196-FC6E-DB183BA7C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19622"/>
            <a:ext cx="3744416" cy="259933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B7CBB4-71F7-2A65-B146-E721F1B7DC16}"/>
              </a:ext>
            </a:extLst>
          </p:cNvPr>
          <p:cNvSpPr txBox="1"/>
          <p:nvPr/>
        </p:nvSpPr>
        <p:spPr>
          <a:xfrm>
            <a:off x="755576" y="4126308"/>
            <a:ext cx="754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CH"/>
            </a:defPPr>
            <a:lvl1pPr>
              <a:defRPr sz="1200"/>
            </a:lvl1pPr>
          </a:lstStyle>
          <a:p>
            <a:r>
              <a:rPr lang="fr-FR" dirty="0"/>
              <a:t>La prise en charge des élèves s’effectue à 08h25 dans la cour, pour un début des cours à 08h30. </a:t>
            </a:r>
          </a:p>
          <a:p>
            <a:r>
              <a:rPr lang="fr-FR" dirty="0"/>
              <a:t>L’après-midi, elle a lieu à 14h10, avec un début des cours à 14h15.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5396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0C3A-85A5-B23A-A8E8-FC32D7BDE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D98691-7953-7994-2818-8D68EAD48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13</a:t>
            </a:fld>
            <a:endParaRPr lang="en-CH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FABCC390-E3A3-30AE-09F9-3AA17419DA82}"/>
              </a:ext>
            </a:extLst>
          </p:cNvPr>
          <p:cNvSpPr txBox="1">
            <a:spLocks/>
          </p:cNvSpPr>
          <p:nvPr/>
        </p:nvSpPr>
        <p:spPr>
          <a:xfrm>
            <a:off x="950623" y="494692"/>
            <a:ext cx="6752647" cy="52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H" sz="3200" kern="0" dirty="0"/>
              <a:t>Horaires 7P à 8P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3069D6D-A7DA-2D85-8393-B9AA6C1A2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224299"/>
            <a:ext cx="1364933" cy="11638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0ED891-D4BD-FC02-20E4-6A80066C4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419622"/>
            <a:ext cx="3788705" cy="263008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7D41717-3414-7EBA-41A8-FF6110DF0352}"/>
              </a:ext>
            </a:extLst>
          </p:cNvPr>
          <p:cNvSpPr txBox="1"/>
          <p:nvPr/>
        </p:nvSpPr>
        <p:spPr>
          <a:xfrm>
            <a:off x="657378" y="4211000"/>
            <a:ext cx="733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La prise en charge des élèves s’effectue à 08h25 dans la cour, pour un début des cours à 08h30. </a:t>
            </a:r>
          </a:p>
          <a:p>
            <a:r>
              <a:rPr lang="fr-FR" sz="1200" dirty="0"/>
              <a:t>L’après-midi, elle a lieu à 14h10, avec un début des cours à 14h15.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2417697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0B276-34C4-21DC-B2AB-F1AEFFA3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83518"/>
            <a:ext cx="6752647" cy="529829"/>
          </a:xfrm>
        </p:spPr>
        <p:txBody>
          <a:bodyPr/>
          <a:lstStyle/>
          <a:p>
            <a:r>
              <a:rPr lang="fr-CH" sz="3200" dirty="0"/>
              <a:t>Horaire 9S à 11S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5AEAD6-16A4-6DC2-A88B-063DA0078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14</a:t>
            </a:fld>
            <a:endParaRPr lang="en-CH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DBA88B-0B5E-191D-1329-80B14689A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005945"/>
            <a:ext cx="1364933" cy="116389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715FE56-5626-802A-265F-C881E647E572}"/>
              </a:ext>
            </a:extLst>
          </p:cNvPr>
          <p:cNvSpPr txBox="1"/>
          <p:nvPr/>
        </p:nvSpPr>
        <p:spPr>
          <a:xfrm>
            <a:off x="426368" y="4203253"/>
            <a:ext cx="84969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Les horaires sont confectionnées en fonction de la disponibilité de certains locaux spéciaux. </a:t>
            </a:r>
          </a:p>
          <a:p>
            <a:r>
              <a:rPr lang="fr-CH" sz="1100" dirty="0"/>
              <a:t>Il peut arriver que l’élève commence sa matinée après 07h40 et/ou la termine avant 12h. L’après-midi, il peut commencer après 13h30 et/ou la terminer avant 16h30.</a:t>
            </a:r>
          </a:p>
          <a:p>
            <a:endParaRPr lang="fr-CH" sz="1100" dirty="0"/>
          </a:p>
          <a:p>
            <a:r>
              <a:rPr lang="fr-CH" sz="1100" dirty="0"/>
              <a:t>Les cases violettes représentent les plages horaires utilisables pour confectionner les emplois du temps.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007EEDB-7555-F58C-52D7-8EF5011F0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095390"/>
            <a:ext cx="32004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86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46469-5137-8318-3C9A-E76753486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8A383F-6905-EDE0-9C5E-E5CAAAD65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15</a:t>
            </a:fld>
            <a:endParaRPr lang="en-CH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90531AC-BC4A-A8F0-9EB8-F74D43807B90}"/>
              </a:ext>
            </a:extLst>
          </p:cNvPr>
          <p:cNvSpPr txBox="1">
            <a:spLocks/>
          </p:cNvSpPr>
          <p:nvPr/>
        </p:nvSpPr>
        <p:spPr>
          <a:xfrm>
            <a:off x="1043608" y="483518"/>
            <a:ext cx="6752647" cy="52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H" sz="3200" kern="0" dirty="0"/>
              <a:t>Horaires 12RAC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28C513-16CA-C2A9-6690-BA28FFD6F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046967"/>
            <a:ext cx="1364933" cy="11638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794B163-80D6-2562-EF52-753D9D938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83" y="1275606"/>
            <a:ext cx="3337299" cy="28804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3BF240-E7D5-C82C-A37B-CE2950B82B3E}"/>
              </a:ext>
            </a:extLst>
          </p:cNvPr>
          <p:cNvSpPr txBox="1"/>
          <p:nvPr/>
        </p:nvSpPr>
        <p:spPr>
          <a:xfrm>
            <a:off x="539552" y="4203253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Les horaires sont confectionnées en fonction de la disponibilité de certains locaux spéciaux. </a:t>
            </a:r>
          </a:p>
          <a:p>
            <a:r>
              <a:rPr lang="fr-CH" sz="1100" dirty="0"/>
              <a:t>Il peut arriver que l’élève commence sa matinée après 07h40. L’après-midi, il peut terminer avant 15h00.</a:t>
            </a:r>
          </a:p>
          <a:p>
            <a:endParaRPr lang="fr-CH" sz="1100" dirty="0"/>
          </a:p>
          <a:p>
            <a:r>
              <a:rPr lang="fr-CH" sz="1100" dirty="0"/>
              <a:t>Les cases violettes représentent les plages horaires utilisables pour confectionner les emplois du temps.</a:t>
            </a:r>
          </a:p>
        </p:txBody>
      </p:sp>
    </p:spTree>
    <p:extLst>
      <p:ext uri="{BB962C8B-B14F-4D97-AF65-F5344CB8AC3E}">
        <p14:creationId xmlns:p14="http://schemas.microsoft.com/office/powerpoint/2010/main" val="223970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96C42-EE0A-84CB-D5BE-CA795C3CB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6FD95B-2DCF-1BE5-8DD6-4494FCA3D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16</a:t>
            </a:fld>
            <a:endParaRPr lang="en-CH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8A331F8A-BD4A-54B5-9252-43E9E934D8E3}"/>
              </a:ext>
            </a:extLst>
          </p:cNvPr>
          <p:cNvSpPr txBox="1">
            <a:spLocks/>
          </p:cNvSpPr>
          <p:nvPr/>
        </p:nvSpPr>
        <p:spPr>
          <a:xfrm>
            <a:off x="1020400" y="508659"/>
            <a:ext cx="6752647" cy="52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H" sz="3200" kern="0" dirty="0"/>
              <a:t>Absences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A9907B-7157-AE16-B395-0974A5AFE8BC}"/>
              </a:ext>
            </a:extLst>
          </p:cNvPr>
          <p:cNvSpPr txBox="1"/>
          <p:nvPr/>
        </p:nvSpPr>
        <p:spPr>
          <a:xfrm>
            <a:off x="1012259" y="1618559"/>
            <a:ext cx="6552728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Doivent être annoncées au </a:t>
            </a:r>
            <a:r>
              <a:rPr lang="fr-FR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service des absences </a:t>
            </a:r>
            <a:r>
              <a:rPr lang="fr-FR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tou</a:t>
            </a: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 les matins</a:t>
            </a:r>
            <a:r>
              <a:rPr lang="fr-FR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entre 07h00 et 8h30 puis les après-midis entre </a:t>
            </a:r>
            <a:br>
              <a:rPr lang="fr-FR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13h30 et 14h30 au</a:t>
            </a: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 </a:t>
            </a:r>
            <a:r>
              <a:rPr lang="fr-FR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021 557 48 39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Dès le 8</a:t>
            </a:r>
            <a:r>
              <a:rPr lang="fr-FR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ème</a:t>
            </a: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jour d’absence, week-end y compris, un certificat médical est exigé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 élève malade ne peut pas quitter l’école seul, il doit obligatoirement se présenter au secrétariat</a:t>
            </a:r>
          </a:p>
        </p:txBody>
      </p:sp>
    </p:spTree>
    <p:extLst>
      <p:ext uri="{BB962C8B-B14F-4D97-AF65-F5344CB8AC3E}">
        <p14:creationId xmlns:p14="http://schemas.microsoft.com/office/powerpoint/2010/main" val="427893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250CAE-B0FF-8FF1-C47F-C04369650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17</a:t>
            </a:fld>
            <a:endParaRPr lang="en-CH"/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BF9859FB-6604-4954-B402-36493225945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43608" y="483518"/>
            <a:ext cx="4464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00150">
              <a:defRPr sz="1200">
                <a:solidFill>
                  <a:schemeClr val="bg1"/>
                </a:solidFill>
                <a:latin typeface="Gill Sans" charset="0"/>
                <a:ea typeface="Arial Unicode MS" pitchFamily="34" charset="-128"/>
              </a:defRPr>
            </a:lvl1pPr>
            <a:lvl2pPr defTabSz="1200150">
              <a:defRPr sz="1200">
                <a:solidFill>
                  <a:schemeClr val="bg1"/>
                </a:solidFill>
                <a:latin typeface="Gill Sans" charset="0"/>
                <a:ea typeface="Arial Unicode MS" pitchFamily="34" charset="-128"/>
              </a:defRPr>
            </a:lvl2pPr>
            <a:lvl3pPr defTabSz="1200150">
              <a:defRPr sz="1200">
                <a:solidFill>
                  <a:schemeClr val="bg1"/>
                </a:solidFill>
                <a:latin typeface="Gill Sans" charset="0"/>
                <a:ea typeface="Arial Unicode MS" pitchFamily="34" charset="-128"/>
              </a:defRPr>
            </a:lvl3pPr>
            <a:lvl4pPr defTabSz="1200150">
              <a:defRPr sz="1200">
                <a:solidFill>
                  <a:schemeClr val="bg1"/>
                </a:solidFill>
                <a:latin typeface="Gill Sans" charset="0"/>
                <a:ea typeface="Arial Unicode MS" pitchFamily="34" charset="-128"/>
              </a:defRPr>
            </a:lvl4pPr>
            <a:lvl5pPr defTabSz="1200150">
              <a:defRPr sz="1200">
                <a:solidFill>
                  <a:schemeClr val="bg1"/>
                </a:solidFill>
                <a:latin typeface="Gill Sans" charset="0"/>
                <a:ea typeface="Arial Unicode MS" pitchFamily="34" charset="-128"/>
              </a:defRPr>
            </a:lvl5pPr>
            <a:lvl6pPr marL="2514600" indent="-228600" defTabSz="12001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Gill Sans" charset="0"/>
                <a:ea typeface="Arial Unicode MS" pitchFamily="34" charset="-128"/>
              </a:defRPr>
            </a:lvl6pPr>
            <a:lvl7pPr marL="2971800" indent="-228600" defTabSz="12001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Gill Sans" charset="0"/>
                <a:ea typeface="Arial Unicode MS" pitchFamily="34" charset="-128"/>
              </a:defRPr>
            </a:lvl7pPr>
            <a:lvl8pPr marL="3429000" indent="-228600" defTabSz="12001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Gill Sans" charset="0"/>
                <a:ea typeface="Arial Unicode MS" pitchFamily="34" charset="-128"/>
              </a:defRPr>
            </a:lvl8pPr>
            <a:lvl9pPr marL="3886200" indent="-228600" defTabSz="12001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Gill Sans" charset="0"/>
                <a:ea typeface="Arial Unicode MS" pitchFamily="34" charset="-128"/>
              </a:defRPr>
            </a:lvl9pPr>
          </a:lstStyle>
          <a:p>
            <a:r>
              <a:rPr lang="fr-CH" altLang="fr-FR" sz="32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Les demandes de congés</a:t>
            </a:r>
          </a:p>
        </p:txBody>
      </p:sp>
      <p:sp>
        <p:nvSpPr>
          <p:cNvPr id="13" name="ZoneTexte 1">
            <a:extLst>
              <a:ext uri="{FF2B5EF4-FFF2-40B4-BE49-F238E27FC236}">
                <a16:creationId xmlns:a16="http://schemas.microsoft.com/office/drawing/2014/main" id="{5DD79210-EC14-6B49-501D-61C6A44CD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1460630"/>
            <a:ext cx="5040559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0033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Les demandes de congé sont effectuées</a:t>
            </a:r>
          </a:p>
          <a:p>
            <a:pPr marL="0" marR="0" lvl="0" indent="0" algn="ctr" defTabSz="120033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10 jours à l’avance.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B881722-A6CF-F84B-8A63-21530A871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598956"/>
            <a:ext cx="3312368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00333">
              <a:defRPr/>
            </a:pPr>
            <a:r>
              <a:rPr lang="fr-CH" altLang="fr-FR" dirty="0">
                <a:solidFill>
                  <a:srgbClr val="000000"/>
                </a:solidFill>
              </a:rPr>
              <a:t>Les congés pour un motif </a:t>
            </a:r>
          </a:p>
          <a:p>
            <a:pPr defTabSz="1200333">
              <a:defRPr/>
            </a:pPr>
            <a:r>
              <a:rPr lang="fr-CH" altLang="fr-FR" b="1" dirty="0">
                <a:solidFill>
                  <a:srgbClr val="000000"/>
                </a:solidFill>
              </a:rPr>
              <a:t>impérieux</a:t>
            </a:r>
          </a:p>
          <a:p>
            <a:pPr defTabSz="1200333">
              <a:defRPr/>
            </a:pPr>
            <a:endParaRPr lang="fr-CH" altLang="fr-FR" sz="2000" dirty="0">
              <a:solidFill>
                <a:srgbClr val="00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674F12E-6A31-56D0-AA26-7E6B3A945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968" y="2509155"/>
            <a:ext cx="3672406" cy="1396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00333">
              <a:defRPr/>
            </a:pPr>
            <a:r>
              <a:rPr lang="fr-CH" altLang="fr-FR" dirty="0">
                <a:solidFill>
                  <a:srgbClr val="000000"/>
                </a:solidFill>
              </a:rPr>
              <a:t>Les congés pour un motif de </a:t>
            </a:r>
            <a:r>
              <a:rPr lang="fr-CH" altLang="fr-FR" b="1" dirty="0">
                <a:solidFill>
                  <a:srgbClr val="000000"/>
                </a:solidFill>
              </a:rPr>
              <a:t>convenance personnelle</a:t>
            </a:r>
          </a:p>
          <a:p>
            <a:pPr defTabSz="1200333">
              <a:defRPr/>
            </a:pPr>
            <a:endParaRPr lang="fr-CH" altLang="fr-FR" sz="3676" dirty="0">
              <a:solidFill>
                <a:srgbClr val="000000"/>
              </a:solidFill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BCA6553-4D9E-AA73-F871-47F5BE736E8D}"/>
              </a:ext>
            </a:extLst>
          </p:cNvPr>
          <p:cNvGrpSpPr>
            <a:grpSpLocks/>
          </p:cNvGrpSpPr>
          <p:nvPr/>
        </p:nvGrpSpPr>
        <p:grpSpPr bwMode="auto">
          <a:xfrm>
            <a:off x="5796136" y="3450393"/>
            <a:ext cx="4967361" cy="1718199"/>
            <a:chOff x="1662512" y="3191263"/>
            <a:chExt cx="4320480" cy="1704213"/>
          </a:xfrm>
        </p:grpSpPr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CBBAFB86-E8ED-00D7-AD93-2FBB90E60624}"/>
                </a:ext>
              </a:extLst>
            </p:cNvPr>
            <p:cNvCxnSpPr/>
            <p:nvPr/>
          </p:nvCxnSpPr>
          <p:spPr>
            <a:xfrm>
              <a:off x="2339026" y="3191263"/>
              <a:ext cx="0" cy="67000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ZoneTexte 4">
              <a:extLst>
                <a:ext uri="{FF2B5EF4-FFF2-40B4-BE49-F238E27FC236}">
                  <a16:creationId xmlns:a16="http://schemas.microsoft.com/office/drawing/2014/main" id="{C0EC0F13-B716-9862-9CEE-A2964F350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2512" y="3937560"/>
              <a:ext cx="4320480" cy="9579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1200333">
                <a:defRPr/>
              </a:pPr>
              <a:r>
                <a:rPr lang="fr-CH" altLang="fr-FR" sz="2000" dirty="0">
                  <a:solidFill>
                    <a:srgbClr val="000000"/>
                  </a:solidFill>
                </a:rPr>
                <a:t>Congés joker</a:t>
              </a:r>
              <a:endParaRPr lang="fr-CH" altLang="fr-FR" sz="2000" b="1" dirty="0">
                <a:solidFill>
                  <a:srgbClr val="000000"/>
                </a:solidFill>
              </a:endParaRPr>
            </a:p>
            <a:p>
              <a:pPr defTabSz="1200333">
                <a:defRPr/>
              </a:pPr>
              <a:endParaRPr lang="fr-CH" altLang="fr-FR" sz="3676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13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E63A0-858B-05C0-11ED-71137179F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2B3452-790B-FDCA-FE42-78E5C318E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18</a:t>
            </a:fld>
            <a:endParaRPr lang="en-CH" dirty="0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FBF1F468-3139-B027-93AC-0B2811DA6DB5}"/>
              </a:ext>
            </a:extLst>
          </p:cNvPr>
          <p:cNvSpPr txBox="1">
            <a:spLocks/>
          </p:cNvSpPr>
          <p:nvPr/>
        </p:nvSpPr>
        <p:spPr>
          <a:xfrm>
            <a:off x="1043608" y="483518"/>
            <a:ext cx="6752647" cy="52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H" sz="3200" kern="0" dirty="0"/>
              <a:t>Demandes de congé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A58563C-E91D-1985-075D-F5B05F745017}"/>
              </a:ext>
            </a:extLst>
          </p:cNvPr>
          <p:cNvSpPr txBox="1"/>
          <p:nvPr/>
        </p:nvSpPr>
        <p:spPr>
          <a:xfrm>
            <a:off x="1043608" y="1507999"/>
            <a:ext cx="78488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</a:t>
            </a:r>
            <a:r>
              <a:rPr lang="fr-FR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oivent être transmises par écrit à la Direction au moins 10 jours à l’avance, à l’aide du formulaire disponible à la fin de l’agenda ou par courriel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Pour les congés de plus de 2 semaines, les demandes doivent nous parvenir au minimum 3 mois avant, car elles sont traitées par la Direction Générale de l’Enseignement Obligatoire à Lausanne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Les rendez-vous ponctuels ou réguliers (logopédiste, médecin, etc.. ) doivent être annoncés au service des absences et une attestation de prise en charge doit être transmise</a:t>
            </a:r>
            <a:endParaRPr lang="fr-FR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00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A7419-ED55-CC4D-66AF-39E165ADD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7BF1AB-5324-999C-05D8-28B1A4FA7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19</a:t>
            </a:fld>
            <a:endParaRPr lang="en-CH" dirty="0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9DA63C42-467F-2FAD-781F-2EDD9AE4A2FB}"/>
              </a:ext>
            </a:extLst>
          </p:cNvPr>
          <p:cNvSpPr txBox="1">
            <a:spLocks/>
          </p:cNvSpPr>
          <p:nvPr/>
        </p:nvSpPr>
        <p:spPr>
          <a:xfrm>
            <a:off x="1043608" y="483518"/>
            <a:ext cx="6752647" cy="52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H" sz="3200" kern="0" dirty="0"/>
              <a:t>Congé joker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4B00D0-F866-5C28-9E20-78EC5F542C10}"/>
              </a:ext>
            </a:extLst>
          </p:cNvPr>
          <p:cNvSpPr txBox="1"/>
          <p:nvPr/>
        </p:nvSpPr>
        <p:spPr>
          <a:xfrm>
            <a:off x="1043608" y="1507999"/>
            <a:ext cx="784887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 demi-journées de congé joker par année scolaire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Maximum 2 demi-journées consécutives sont autorisées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annoncer par écrit au maître de classe au moins 2 jours à l’avance à l’aide du formulaire disponible à la fin de l’agenda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en savoir plus</a:t>
            </a:r>
            <a:endParaRPr lang="fr-FR" dirty="0">
              <a:solidFill>
                <a:srgbClr val="00B0F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1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03372-C916-664D-EB9E-75884D2FA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2</a:t>
            </a:fld>
            <a:endParaRPr lang="en-CH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F9093BC-9826-8884-01BF-E1113EAC13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39952" y="1851670"/>
            <a:ext cx="3960440" cy="230371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 b="1" kern="1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 algn="r">
              <a:buNone/>
            </a:pPr>
            <a:r>
              <a:rPr lang="fr-CH" sz="3200" dirty="0"/>
              <a:t>L’école</a:t>
            </a:r>
            <a:br>
              <a:rPr lang="fr-CH" sz="3200" dirty="0"/>
            </a:br>
            <a:r>
              <a:rPr lang="fr-CH" sz="3200" dirty="0"/>
              <a:t>obligatoire </a:t>
            </a:r>
            <a:br>
              <a:rPr lang="fr-CH" sz="3200" dirty="0"/>
            </a:br>
            <a:r>
              <a:rPr lang="fr-CH" sz="3200" dirty="0"/>
              <a:t>vaudoise</a:t>
            </a:r>
          </a:p>
          <a:p>
            <a:pPr marL="0" indent="0" algn="r">
              <a:buNone/>
            </a:pPr>
            <a:endParaRPr lang="fr-CH" sz="3200" dirty="0"/>
          </a:p>
          <a:p>
            <a:pPr marL="0" indent="0" algn="r">
              <a:buNone/>
            </a:pPr>
            <a:r>
              <a:rPr lang="fr-CH" sz="2800" b="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Cursus scolaire</a:t>
            </a:r>
            <a:endParaRPr lang="fr-CH" sz="2800" b="0" dirty="0">
              <a:solidFill>
                <a:srgbClr val="00B0F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A48597-850F-C79A-669C-E071D2BB5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39941"/>
            <a:ext cx="3528392" cy="45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39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3A03A-9F70-F4D1-AEDC-05EE494F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83518"/>
            <a:ext cx="6752647" cy="529829"/>
          </a:xfrm>
        </p:spPr>
        <p:txBody>
          <a:bodyPr/>
          <a:lstStyle/>
          <a:p>
            <a:r>
              <a:rPr lang="fr-CH" sz="2800" dirty="0"/>
              <a:t>Fonctions particulières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FBA829-144A-169E-3BD5-62553BDD1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19622"/>
            <a:ext cx="7427912" cy="3383796"/>
          </a:xfrm>
        </p:spPr>
        <p:txBody>
          <a:bodyPr/>
          <a:lstStyle/>
          <a:p>
            <a:pPr marL="0" indent="0">
              <a:buNone/>
            </a:pPr>
            <a:r>
              <a:rPr lang="fr-CH" sz="2000" b="0" dirty="0"/>
              <a:t>En suivant </a:t>
            </a:r>
            <a:r>
              <a:rPr lang="fr-CH" sz="2000" b="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 lien</a:t>
            </a:r>
            <a:r>
              <a:rPr lang="fr-CH" sz="2000" b="0" dirty="0"/>
              <a:t>, vous trouverez les fonctions particulières au sein de notre établissement :</a:t>
            </a:r>
          </a:p>
          <a:p>
            <a:pPr marL="0" indent="0">
              <a:buNone/>
            </a:pPr>
            <a:endParaRPr lang="fr-CH" sz="2000" b="0" dirty="0"/>
          </a:p>
          <a:p>
            <a:pPr marL="285750"/>
            <a:r>
              <a:rPr lang="fr-CH" sz="2000" b="0" dirty="0"/>
              <a:t>conseillère et conseiller en orientation professionnelle</a:t>
            </a:r>
          </a:p>
          <a:p>
            <a:pPr marL="285750"/>
            <a:r>
              <a:rPr lang="fr-CH" sz="2000" b="0" dirty="0"/>
              <a:t>médiatrice scolaire</a:t>
            </a:r>
          </a:p>
          <a:p>
            <a:pPr marL="285750"/>
            <a:r>
              <a:rPr lang="fr-CH" sz="2000" b="0" dirty="0"/>
              <a:t>éducatrice en milieu scolaire</a:t>
            </a:r>
          </a:p>
          <a:p>
            <a:pPr marL="285750"/>
            <a:r>
              <a:rPr lang="fr-CH" sz="2000" b="0" dirty="0"/>
              <a:t>conseillère école-famille</a:t>
            </a:r>
            <a:endParaRPr lang="fr-CH" sz="1600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1D27AC-E805-82F2-CA6B-526F0CD72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20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00719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05F54-C889-8C1F-2A35-881DDA5BF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C12CA1-F7AE-AA67-4CF1-FAEAFF2D4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21</a:t>
            </a:fld>
            <a:endParaRPr lang="en-CH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5BBBF914-EDD5-630F-732A-DFFCC0899A14}"/>
              </a:ext>
            </a:extLst>
          </p:cNvPr>
          <p:cNvSpPr txBox="1">
            <a:spLocks/>
          </p:cNvSpPr>
          <p:nvPr/>
        </p:nvSpPr>
        <p:spPr>
          <a:xfrm>
            <a:off x="1043608" y="483518"/>
            <a:ext cx="6752647" cy="52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H" sz="3200" kern="0" dirty="0"/>
              <a:t>Bureau Communal des Ecoles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14EFAB-8B1E-7737-908A-41A18BD2FC7A}"/>
              </a:ext>
            </a:extLst>
          </p:cNvPr>
          <p:cNvSpPr txBox="1"/>
          <p:nvPr/>
        </p:nvSpPr>
        <p:spPr>
          <a:xfrm>
            <a:off x="1051925" y="1635646"/>
            <a:ext cx="58329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Bureau Communal des Ecoles </a:t>
            </a:r>
            <a:r>
              <a:rPr lang="fr-FR" dirty="0"/>
              <a:t>est en charge de l’organisation des activités extrascolaires pour les écoliers de la commune. </a:t>
            </a:r>
          </a:p>
          <a:p>
            <a:endParaRPr lang="fr-FR" dirty="0"/>
          </a:p>
          <a:p>
            <a:r>
              <a:rPr lang="fr-FR" dirty="0"/>
              <a:t>Il travaille en étroite collaboration avec les établissements scolaires pour l’organisation de ces activités.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0D17163-3930-9C4B-8817-73053CA87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5" y="3990070"/>
            <a:ext cx="1897586" cy="5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95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72CDD-05C2-28E0-5E9D-44456691E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873682-98C8-AE1D-4532-F5D2A6A3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22</a:t>
            </a:fld>
            <a:endParaRPr lang="en-CH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609D7189-A36F-E623-0315-F629728CB709}"/>
              </a:ext>
            </a:extLst>
          </p:cNvPr>
          <p:cNvSpPr txBox="1">
            <a:spLocks/>
          </p:cNvSpPr>
          <p:nvPr/>
        </p:nvSpPr>
        <p:spPr>
          <a:xfrm>
            <a:off x="1043608" y="483518"/>
            <a:ext cx="6752647" cy="52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H" sz="3200" kern="0" dirty="0"/>
              <a:t>Bureau Communal des Ecoles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972E4B-7C98-8B0F-6F27-99790E6D89B4}"/>
              </a:ext>
            </a:extLst>
          </p:cNvPr>
          <p:cNvSpPr txBox="1"/>
          <p:nvPr/>
        </p:nvSpPr>
        <p:spPr>
          <a:xfrm>
            <a:off x="1050112" y="1224899"/>
            <a:ext cx="583290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Devoirs surveillés (dès 4P)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Restaurants scolaires (dès 7P)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Activités sportives et camps scolaires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Activités culturelles – sorties – échanges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Accueil de transition (devoirs surveillés) 7P et 8P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Subventions : repas – transport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Accueil pour enfants en milieu scolaire (APEMS)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Conseillère école-familles (CEF)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Prévention dentaire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A45BAA9-8DBF-DAB9-A3BF-A19FF00DE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345" y="3990070"/>
            <a:ext cx="1897586" cy="5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74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A8304F-8E46-CA67-B748-0EDA4B589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23</a:t>
            </a:fld>
            <a:endParaRPr lang="en-CH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88C51046-C7BE-0DEB-7D14-295FBF384A45}"/>
              </a:ext>
            </a:extLst>
          </p:cNvPr>
          <p:cNvSpPr txBox="1">
            <a:spLocks/>
          </p:cNvSpPr>
          <p:nvPr/>
        </p:nvSpPr>
        <p:spPr>
          <a:xfrm>
            <a:off x="899592" y="411510"/>
            <a:ext cx="8352928" cy="52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H" sz="3200" kern="0" dirty="0"/>
              <a:t>Réseau enfance Montreux et Environs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F7E858-96FE-4A23-B603-1E42E0325656}"/>
              </a:ext>
            </a:extLst>
          </p:cNvPr>
          <p:cNvSpPr txBox="1"/>
          <p:nvPr/>
        </p:nvSpPr>
        <p:spPr>
          <a:xfrm>
            <a:off x="467544" y="1707654"/>
            <a:ext cx="8462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400" dirty="0">
                <a:hlinkClick r:id="rId2"/>
              </a:rPr>
              <a:t>Unité d’accueil </a:t>
            </a:r>
            <a:r>
              <a:rPr lang="fr-FR" sz="2400" dirty="0"/>
              <a:t>pour les parents qui travaillent, il existe de nombreuses solutions de garde adaptées à l’âge des enfants.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914870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2D595-83ED-B32C-EC9C-D74C5EA4E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BF3D1DC-5266-0ECD-3D00-BB6C1580F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24</a:t>
            </a:fld>
            <a:endParaRPr lang="en-CH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3CD2AEF7-16B0-87C7-7CDE-91122D20F474}"/>
              </a:ext>
            </a:extLst>
          </p:cNvPr>
          <p:cNvSpPr txBox="1">
            <a:spLocks/>
          </p:cNvSpPr>
          <p:nvPr/>
        </p:nvSpPr>
        <p:spPr>
          <a:xfrm>
            <a:off x="1043608" y="483518"/>
            <a:ext cx="6752647" cy="52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H" sz="3200" kern="0" dirty="0"/>
              <a:t>Conseillère école-familles (CEF)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E9BE7D-41D1-A468-D9CB-BDDF3FBB9A32}"/>
              </a:ext>
            </a:extLst>
          </p:cNvPr>
          <p:cNvSpPr txBox="1"/>
          <p:nvPr/>
        </p:nvSpPr>
        <p:spPr>
          <a:xfrm>
            <a:off x="1043608" y="1563638"/>
            <a:ext cx="792074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Accompagne des familles dans les démarches sociales, administratives, scolaires et financières </a:t>
            </a:r>
          </a:p>
          <a:p>
            <a:pPr>
              <a:spcAft>
                <a:spcPts val="300"/>
              </a:spcAft>
            </a:pPr>
            <a:endParaRPr lang="fr-FR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Collabore avec l’école et les secteurs parascolaires en cas de besoin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Apporte une écoute, des informations et des conseils aux familles pour construire et trouver des pistes de solution</a:t>
            </a:r>
          </a:p>
        </p:txBody>
      </p:sp>
    </p:spTree>
    <p:extLst>
      <p:ext uri="{BB962C8B-B14F-4D97-AF65-F5344CB8AC3E}">
        <p14:creationId xmlns:p14="http://schemas.microsoft.com/office/powerpoint/2010/main" val="3196254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3E4F6-1097-7B76-E14B-BF6F046CA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DC7277-3C67-79BC-0F55-52745E3D2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25</a:t>
            </a:fld>
            <a:endParaRPr lang="en-CH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2DE07DB5-283D-2775-B880-929DF561C0D8}"/>
              </a:ext>
            </a:extLst>
          </p:cNvPr>
          <p:cNvSpPr txBox="1">
            <a:spLocks/>
          </p:cNvSpPr>
          <p:nvPr/>
        </p:nvSpPr>
        <p:spPr>
          <a:xfrm>
            <a:off x="1043608" y="411510"/>
            <a:ext cx="6752647" cy="52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H" sz="3200" kern="0" dirty="0"/>
              <a:t>Contacts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2A88CCE-83D1-A17B-BBFF-F40F5DD94DC8}"/>
              </a:ext>
            </a:extLst>
          </p:cNvPr>
          <p:cNvSpPr txBox="1"/>
          <p:nvPr/>
        </p:nvSpPr>
        <p:spPr>
          <a:xfrm>
            <a:off x="1043608" y="1056496"/>
            <a:ext cx="717428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667250" algn="l"/>
              </a:tabLst>
            </a:pP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APEMS Accueil pour enfants en milieu scolaire		</a:t>
            </a:r>
            <a:b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 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apems@montreux.ch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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021 962 78 29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667250" algn="l"/>
              </a:tabLst>
            </a:pPr>
            <a:endParaRPr lang="fr-F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667250" algn="l"/>
              </a:tabLst>
            </a:pP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BCE Bureau communal des écoles			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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bce@montreux.ch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 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021 962 78 33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667250" algn="l"/>
              </a:tabLst>
            </a:pPr>
            <a:endParaRPr lang="fr-F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667250" algn="l"/>
              </a:tabLst>
            </a:pP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REME Réseau enfance Montreux et environs (UAPE/AFJ) </a:t>
            </a:r>
            <a:b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 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coordination-reme@montreux.ch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 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021 962 78 30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667250" algn="l"/>
              </a:tabLst>
            </a:pPr>
            <a:endParaRPr lang="fr-F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667250" algn="l"/>
              </a:tabLst>
            </a:pP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CEF Conseillère école-familles</a:t>
            </a:r>
            <a:b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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400" u="sng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celia.elison</a:t>
            </a:r>
            <a:r>
              <a:rPr lang="fr-FR" sz="1400" u="sng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@montreux.ch</a:t>
            </a:r>
            <a:r>
              <a:rPr lang="fr-FR" sz="1400" u="sng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 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079 138 72 14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667250" algn="l"/>
              </a:tabLst>
            </a:pPr>
            <a:endParaRPr lang="fr-F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667250" algn="l"/>
              </a:tabLst>
            </a:pP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Cohésion sociale, familles et jeunesse 	</a:t>
            </a:r>
            <a:b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 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sfj@montreux.ch</a:t>
            </a:r>
            <a:endParaRPr lang="fr-FR" sz="1400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667250" algn="l"/>
              </a:tabLst>
            </a:pPr>
            <a:endParaRPr lang="fr-F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27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1AF70-CD0C-DBCF-F92C-8FA733CF4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D56605-0B3F-1A6D-CC6A-E136FCBF7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26</a:t>
            </a:fld>
            <a:endParaRPr lang="en-CH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76CED0E7-1AF2-7271-0330-AC25BED37D83}"/>
              </a:ext>
            </a:extLst>
          </p:cNvPr>
          <p:cNvSpPr txBox="1">
            <a:spLocks/>
          </p:cNvSpPr>
          <p:nvPr/>
        </p:nvSpPr>
        <p:spPr>
          <a:xfrm>
            <a:off x="1043608" y="483518"/>
            <a:ext cx="6752647" cy="52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H" sz="3200" kern="0" dirty="0"/>
              <a:t>Question 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88F80BE-64D3-B2F5-A8E0-C601977C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88" y="1131590"/>
            <a:ext cx="1512168" cy="125313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333820E-B83C-F1F5-7387-AEF8C4EC3E5A}"/>
              </a:ext>
            </a:extLst>
          </p:cNvPr>
          <p:cNvSpPr txBox="1"/>
          <p:nvPr/>
        </p:nvSpPr>
        <p:spPr>
          <a:xfrm>
            <a:off x="2915816" y="1604288"/>
            <a:ext cx="43000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www.epsmo.ch</a:t>
            </a:r>
            <a:endParaRPr lang="fr-FR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endParaRPr lang="fr-FR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endParaRPr lang="fr-FR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021 557 48 50</a:t>
            </a:r>
          </a:p>
          <a:p>
            <a:endParaRPr lang="fr-FR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endParaRPr lang="fr-FR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eps.montreux-ouest@vd.ch</a:t>
            </a:r>
          </a:p>
        </p:txBody>
      </p:sp>
      <p:pic>
        <p:nvPicPr>
          <p:cNvPr id="6" name="Picture 2" descr="Icône Auriculaire, telephone, symbole, de, un, cercle dans Simpleicon  Communication">
            <a:extLst>
              <a:ext uri="{FF2B5EF4-FFF2-40B4-BE49-F238E27FC236}">
                <a16:creationId xmlns:a16="http://schemas.microsoft.com/office/drawing/2014/main" id="{57383FDB-C1F3-1F1F-322E-08E44D89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14" y="2480000"/>
            <a:ext cx="926232" cy="9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B60A92-A9EF-72E0-2424-11038958B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450" y="3501503"/>
            <a:ext cx="1331953" cy="125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F780F-A556-11E8-BB2A-A4DD0893C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3</a:t>
            </a:fld>
            <a:endParaRPr lang="en-CH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04A9D3A-9172-E430-81E0-A2EAE8A0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0576" y="438011"/>
            <a:ext cx="7931496" cy="867810"/>
          </a:xfrm>
        </p:spPr>
        <p:txBody>
          <a:bodyPr>
            <a:normAutofit/>
          </a:bodyPr>
          <a:lstStyle/>
          <a:p>
            <a:pPr algn="ctr"/>
            <a:r>
              <a:rPr lang="fr-CH" sz="3200" dirty="0">
                <a:latin typeface="Arial" panose="020B0604020202020204" pitchFamily="34" charset="0"/>
                <a:ea typeface="+mn-ea"/>
                <a:cs typeface="+mn-cs"/>
              </a:rPr>
              <a:t>Les partenaires de l’école</a:t>
            </a: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C0EEF160-43F0-D776-DEBA-FB0221044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807" y="2229627"/>
            <a:ext cx="2325429" cy="200864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</a:rPr>
              <a:t>Etablissement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E644080-FB32-9E7F-53F5-AA8E5A1F0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12" y="1475130"/>
            <a:ext cx="2813127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DGEO</a:t>
            </a:r>
            <a:endParaRPr lang="fr-F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Direction Générale de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l’Enseignement Obligatoire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F2A50C2-203A-53E2-23DF-DCE48CCC8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01" y="3895671"/>
            <a:ext cx="1798873" cy="7711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Conseil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 Etablissement</a:t>
            </a:r>
            <a:endParaRPr lang="fr-F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ABA97B4-A844-D32A-652A-2D8A51340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26" y="2787440"/>
            <a:ext cx="2103685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Commune de </a:t>
            </a:r>
            <a:b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Montreux</a:t>
            </a:r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56B43F3C-E08C-B2C4-368E-2E6B316112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3670" y="1903590"/>
            <a:ext cx="530534" cy="517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j-lt"/>
            </a:endParaRPr>
          </a:p>
        </p:txBody>
      </p:sp>
      <p:sp>
        <p:nvSpPr>
          <p:cNvPr id="12" name="Line 20">
            <a:extLst>
              <a:ext uri="{FF2B5EF4-FFF2-40B4-BE49-F238E27FC236}">
                <a16:creationId xmlns:a16="http://schemas.microsoft.com/office/drawing/2014/main" id="{707071E2-298C-88B4-C47F-FB8FFEBBEC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3272" y="3280307"/>
            <a:ext cx="752506" cy="195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j-l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B4B7D6E-03B6-635D-A059-6F6B93D9C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15" y="1566312"/>
            <a:ext cx="433208" cy="504056"/>
          </a:xfrm>
          <a:prstGeom prst="rect">
            <a:avLst/>
          </a:prstGeom>
        </p:spPr>
      </p:pic>
      <p:sp>
        <p:nvSpPr>
          <p:cNvPr id="14" name="Line 20">
            <a:extLst>
              <a:ext uri="{FF2B5EF4-FFF2-40B4-BE49-F238E27FC236}">
                <a16:creationId xmlns:a16="http://schemas.microsoft.com/office/drawing/2014/main" id="{01033768-A56A-F9EC-2458-755D6D0F5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4685" y="2020439"/>
            <a:ext cx="499243" cy="400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C5EFDD-1E85-353E-E0BD-C3BCCB8B6C12}"/>
              </a:ext>
            </a:extLst>
          </p:cNvPr>
          <p:cNvSpPr/>
          <p:nvPr/>
        </p:nvSpPr>
        <p:spPr>
          <a:xfrm>
            <a:off x="6444208" y="3533062"/>
            <a:ext cx="2273424" cy="9144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 Communal des Ecoles</a:t>
            </a:r>
            <a:endParaRPr lang="fr-CH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05F914C-471D-DC38-E033-4DB0F0FD3651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750746" y="3676814"/>
            <a:ext cx="693462" cy="31344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C406B65-74D8-8025-0C95-BDAACC761ED6}"/>
              </a:ext>
            </a:extLst>
          </p:cNvPr>
          <p:cNvSpPr/>
          <p:nvPr/>
        </p:nvSpPr>
        <p:spPr>
          <a:xfrm>
            <a:off x="6005663" y="1419050"/>
            <a:ext cx="1798337" cy="914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EAB0635-1CD0-4471-D78C-503DB5A56A5A}"/>
              </a:ext>
            </a:extLst>
          </p:cNvPr>
          <p:cNvCxnSpPr>
            <a:cxnSpLocks/>
          </p:cNvCxnSpPr>
          <p:nvPr/>
        </p:nvCxnSpPr>
        <p:spPr>
          <a:xfrm flipV="1">
            <a:off x="2597228" y="3833538"/>
            <a:ext cx="1045924" cy="47874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78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2887D6-F94C-5A66-18ED-FC755D268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6875" y="4591099"/>
            <a:ext cx="2057400" cy="215444"/>
          </a:xfrm>
        </p:spPr>
        <p:txBody>
          <a:bodyPr/>
          <a:lstStyle/>
          <a:p>
            <a:fld id="{55B4C71B-5AB6-3141-9991-BED08649FFB2}" type="slidenum">
              <a:rPr lang="en-CH" smtClean="0"/>
              <a:pPr/>
              <a:t>4</a:t>
            </a:fld>
            <a:endParaRPr lang="en-CH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56A0E72-D8C2-047F-A3A1-19B1BE338D3A}"/>
              </a:ext>
            </a:extLst>
          </p:cNvPr>
          <p:cNvGrpSpPr/>
          <p:nvPr/>
        </p:nvGrpSpPr>
        <p:grpSpPr>
          <a:xfrm>
            <a:off x="2915816" y="1329262"/>
            <a:ext cx="2520280" cy="1544932"/>
            <a:chOff x="3419872" y="2492896"/>
            <a:chExt cx="2736304" cy="14569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8A8F2E32-D8DF-95B3-A426-4675FBABB55B}"/>
                </a:ext>
              </a:extLst>
            </p:cNvPr>
            <p:cNvSpPr/>
            <p:nvPr/>
          </p:nvSpPr>
          <p:spPr>
            <a:xfrm>
              <a:off x="3419872" y="2492896"/>
              <a:ext cx="2736304" cy="14569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33D79260-C05B-CE9B-C681-06B2E0FEC273}"/>
                </a:ext>
              </a:extLst>
            </p:cNvPr>
            <p:cNvSpPr txBox="1"/>
            <p:nvPr/>
          </p:nvSpPr>
          <p:spPr>
            <a:xfrm>
              <a:off x="3911032" y="2938690"/>
              <a:ext cx="1834294" cy="5007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CH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ELEVE</a:t>
              </a:r>
              <a:endParaRPr lang="fr-CH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8EE25A7-2499-CE45-FCC5-81D8AD6FBF51}"/>
              </a:ext>
            </a:extLst>
          </p:cNvPr>
          <p:cNvCxnSpPr>
            <a:cxnSpLocks/>
          </p:cNvCxnSpPr>
          <p:nvPr/>
        </p:nvCxnSpPr>
        <p:spPr>
          <a:xfrm flipH="1" flipV="1">
            <a:off x="2630895" y="1211598"/>
            <a:ext cx="569842" cy="418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:a16="http://schemas.microsoft.com/office/drawing/2014/main" id="{74671404-0D9D-7106-3B93-7F7705829507}"/>
              </a:ext>
            </a:extLst>
          </p:cNvPr>
          <p:cNvGrpSpPr/>
          <p:nvPr/>
        </p:nvGrpSpPr>
        <p:grpSpPr>
          <a:xfrm>
            <a:off x="1002011" y="243831"/>
            <a:ext cx="1870221" cy="1145686"/>
            <a:chOff x="435214" y="1082175"/>
            <a:chExt cx="2846743" cy="1526875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1973556-2BCF-E896-2CA9-817D99B342D2}"/>
                </a:ext>
              </a:extLst>
            </p:cNvPr>
            <p:cNvGrpSpPr/>
            <p:nvPr/>
          </p:nvGrpSpPr>
          <p:grpSpPr>
            <a:xfrm>
              <a:off x="435214" y="1082175"/>
              <a:ext cx="2846743" cy="1526766"/>
              <a:chOff x="3419872" y="2492896"/>
              <a:chExt cx="2736304" cy="1351857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E18142E9-9A8A-D6CF-B6BB-D99E0BDA5D7D}"/>
                  </a:ext>
                </a:extLst>
              </p:cNvPr>
              <p:cNvSpPr/>
              <p:nvPr/>
            </p:nvSpPr>
            <p:spPr>
              <a:xfrm>
                <a:off x="3419872" y="2492896"/>
                <a:ext cx="2736304" cy="135185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9A6A6DE-2B8E-7996-9255-4C415EC34AA7}"/>
                  </a:ext>
                </a:extLst>
              </p:cNvPr>
              <p:cNvSpPr txBox="1"/>
              <p:nvPr/>
            </p:nvSpPr>
            <p:spPr>
              <a:xfrm>
                <a:off x="3834335" y="2544866"/>
                <a:ext cx="1968743" cy="47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2000" b="1" u="sng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Direction</a:t>
                </a:r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F1C0AEF-4075-012E-2F72-EA2EB91CDDE3}"/>
                </a:ext>
              </a:extLst>
            </p:cNvPr>
            <p:cNvSpPr txBox="1"/>
            <p:nvPr/>
          </p:nvSpPr>
          <p:spPr>
            <a:xfrm>
              <a:off x="836528" y="1624620"/>
              <a:ext cx="1984866" cy="984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Directeur</a:t>
              </a:r>
            </a:p>
            <a:p>
              <a:pPr algn="ct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Doyens</a:t>
              </a:r>
            </a:p>
            <a:p>
              <a:pPr algn="ct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Secrétariat</a:t>
              </a:r>
            </a:p>
          </p:txBody>
        </p:sp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5DC3CD1-9805-8E77-EFFF-4177A2490B35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5067010" y="1271083"/>
            <a:ext cx="369086" cy="284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4AB6BEA-2DB1-8BBC-6180-2C7752025415}"/>
              </a:ext>
            </a:extLst>
          </p:cNvPr>
          <p:cNvGrpSpPr/>
          <p:nvPr/>
        </p:nvGrpSpPr>
        <p:grpSpPr>
          <a:xfrm>
            <a:off x="5046633" y="195486"/>
            <a:ext cx="3260485" cy="1297746"/>
            <a:chOff x="5862045" y="976184"/>
            <a:chExt cx="2846743" cy="1645432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E561C519-17FF-CD65-1F2E-B2559D9D5FF4}"/>
                </a:ext>
              </a:extLst>
            </p:cNvPr>
            <p:cNvGrpSpPr/>
            <p:nvPr/>
          </p:nvGrpSpPr>
          <p:grpSpPr>
            <a:xfrm>
              <a:off x="5862045" y="976184"/>
              <a:ext cx="2846743" cy="1645432"/>
              <a:chOff x="3419872" y="2492896"/>
              <a:chExt cx="2736304" cy="1456928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C8951CB8-DFD0-9962-FFB6-EA71DAC9697A}"/>
                  </a:ext>
                </a:extLst>
              </p:cNvPr>
              <p:cNvSpPr/>
              <p:nvPr/>
            </p:nvSpPr>
            <p:spPr>
              <a:xfrm>
                <a:off x="3419872" y="2492896"/>
                <a:ext cx="2736304" cy="14569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925AD97-E426-245F-C39E-581DA9297CEC}"/>
                  </a:ext>
                </a:extLst>
              </p:cNvPr>
              <p:cNvSpPr txBox="1"/>
              <p:nvPr/>
            </p:nvSpPr>
            <p:spPr>
              <a:xfrm>
                <a:off x="4069361" y="2559946"/>
                <a:ext cx="1437325" cy="44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CH"/>
                </a:defPPr>
                <a:lvl1pPr>
                  <a:defRPr sz="2000" b="1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fr-CH" u="sng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Intervenants</a:t>
                </a:r>
              </a:p>
            </p:txBody>
          </p: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1FA120C-609F-3C69-79A3-14023B622F7B}"/>
                </a:ext>
              </a:extLst>
            </p:cNvPr>
            <p:cNvSpPr txBox="1"/>
            <p:nvPr/>
          </p:nvSpPr>
          <p:spPr>
            <a:xfrm>
              <a:off x="6166500" y="1438528"/>
              <a:ext cx="2237832" cy="1159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Enseignants</a:t>
              </a:r>
            </a:p>
            <a:p>
              <a:pPr algn="ct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Enseignants spécialisés</a:t>
              </a:r>
            </a:p>
            <a:p>
              <a:pPr algn="ct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Assistantes à l’intégration</a:t>
              </a:r>
            </a:p>
            <a:p>
              <a:endParaRPr lang="fr-CH" dirty="0"/>
            </a:p>
          </p:txBody>
        </p:sp>
      </p:grp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2398F8B-9B54-D060-941C-8AD3511F46D8}"/>
              </a:ext>
            </a:extLst>
          </p:cNvPr>
          <p:cNvCxnSpPr>
            <a:cxnSpLocks/>
          </p:cNvCxnSpPr>
          <p:nvPr/>
        </p:nvCxnSpPr>
        <p:spPr>
          <a:xfrm flipV="1">
            <a:off x="2967597" y="2638557"/>
            <a:ext cx="273593" cy="165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607D57B-CD8C-C3EE-0053-A6116E773D40}"/>
              </a:ext>
            </a:extLst>
          </p:cNvPr>
          <p:cNvCxnSpPr>
            <a:cxnSpLocks/>
          </p:cNvCxnSpPr>
          <p:nvPr/>
        </p:nvCxnSpPr>
        <p:spPr>
          <a:xfrm>
            <a:off x="5341125" y="2405260"/>
            <a:ext cx="462263" cy="267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A5411C3D-1CAB-2633-D1C2-4D7864196FD7}"/>
              </a:ext>
            </a:extLst>
          </p:cNvPr>
          <p:cNvGrpSpPr/>
          <p:nvPr/>
        </p:nvGrpSpPr>
        <p:grpSpPr>
          <a:xfrm>
            <a:off x="5773173" y="1982598"/>
            <a:ext cx="3136871" cy="2021778"/>
            <a:chOff x="5862045" y="976184"/>
            <a:chExt cx="2846743" cy="1829485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0C135AB5-E7E2-F9A5-323E-642E0E9D7D8B}"/>
                </a:ext>
              </a:extLst>
            </p:cNvPr>
            <p:cNvGrpSpPr/>
            <p:nvPr/>
          </p:nvGrpSpPr>
          <p:grpSpPr>
            <a:xfrm>
              <a:off x="5862045" y="976184"/>
              <a:ext cx="2846743" cy="1645432"/>
              <a:chOff x="3419872" y="2492896"/>
              <a:chExt cx="2736304" cy="1456928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DB36464C-8134-3847-0D08-677303E41501}"/>
                  </a:ext>
                </a:extLst>
              </p:cNvPr>
              <p:cNvSpPr/>
              <p:nvPr/>
            </p:nvSpPr>
            <p:spPr>
              <a:xfrm>
                <a:off x="3419872" y="2492896"/>
                <a:ext cx="2736304" cy="14569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EFF460B-B1DB-F3A6-4C93-E6A11E476172}"/>
                  </a:ext>
                </a:extLst>
              </p:cNvPr>
              <p:cNvSpPr txBox="1"/>
              <p:nvPr/>
            </p:nvSpPr>
            <p:spPr>
              <a:xfrm>
                <a:off x="4379770" y="2514414"/>
                <a:ext cx="955409" cy="616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2000" b="1" u="sng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Santé</a:t>
                </a:r>
              </a:p>
              <a:p>
                <a:r>
                  <a:rPr lang="fr-CH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CH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DBE4AC3-EA4B-EB5D-0A01-F851A7A2EAFE}"/>
                </a:ext>
              </a:extLst>
            </p:cNvPr>
            <p:cNvSpPr txBox="1"/>
            <p:nvPr/>
          </p:nvSpPr>
          <p:spPr>
            <a:xfrm>
              <a:off x="5986143" y="1315125"/>
              <a:ext cx="2598545" cy="1490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Médiateur</a:t>
              </a:r>
            </a:p>
            <a:p>
              <a:pPr algn="ct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Infirmière scolaire </a:t>
              </a:r>
            </a:p>
            <a:p>
              <a:pPr algn="ct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Médecin scolaire</a:t>
              </a:r>
            </a:p>
            <a:p>
              <a:pPr algn="ct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Conseillère école-famille</a:t>
              </a:r>
            </a:p>
            <a:p>
              <a:pPr algn="ct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Educatrice en milieu</a:t>
              </a:r>
            </a:p>
            <a:p>
              <a:pPr algn="ct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scolaire</a:t>
              </a:r>
            </a:p>
            <a:p>
              <a:pPr algn="ctr"/>
              <a:endParaRPr lang="fr-CH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CH" dirty="0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2378ECF5-2816-DC81-9584-89B532F799B2}"/>
              </a:ext>
            </a:extLst>
          </p:cNvPr>
          <p:cNvGrpSpPr/>
          <p:nvPr/>
        </p:nvGrpSpPr>
        <p:grpSpPr>
          <a:xfrm>
            <a:off x="518571" y="2504025"/>
            <a:ext cx="2829293" cy="1567812"/>
            <a:chOff x="4017401" y="-787858"/>
            <a:chExt cx="2431464" cy="1228428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43E2A0D7-6B1C-E264-A806-36923F9A8A97}"/>
                </a:ext>
              </a:extLst>
            </p:cNvPr>
            <p:cNvGrpSpPr/>
            <p:nvPr/>
          </p:nvGrpSpPr>
          <p:grpSpPr>
            <a:xfrm>
              <a:off x="4118582" y="-787858"/>
              <a:ext cx="2229104" cy="1180281"/>
              <a:chOff x="1744047" y="930946"/>
              <a:chExt cx="2142626" cy="1045066"/>
            </a:xfrm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930A0C04-FBC6-5426-6E6C-00DC59152809}"/>
                  </a:ext>
                </a:extLst>
              </p:cNvPr>
              <p:cNvSpPr/>
              <p:nvPr/>
            </p:nvSpPr>
            <p:spPr>
              <a:xfrm>
                <a:off x="1744047" y="930946"/>
                <a:ext cx="2142626" cy="10450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2A82A5EE-7A3B-1E0C-143A-8A4099B7E79E}"/>
                  </a:ext>
                </a:extLst>
              </p:cNvPr>
              <p:cNvSpPr txBox="1"/>
              <p:nvPr/>
            </p:nvSpPr>
            <p:spPr>
              <a:xfrm>
                <a:off x="2439593" y="947353"/>
                <a:ext cx="1202871" cy="27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2000" b="1" u="sng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PPLS</a:t>
                </a:r>
              </a:p>
            </p:txBody>
          </p:sp>
        </p:grp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9484120-A86E-5FFC-EAB2-D6880304A0C8}"/>
                </a:ext>
              </a:extLst>
            </p:cNvPr>
            <p:cNvSpPr txBox="1"/>
            <p:nvPr/>
          </p:nvSpPr>
          <p:spPr>
            <a:xfrm>
              <a:off x="4017401" y="-475808"/>
              <a:ext cx="2431464" cy="916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sychologue</a:t>
              </a:r>
            </a:p>
            <a:p>
              <a:pPr algn="ctr"/>
              <a:r>
                <a:rPr lang="fr-CH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sychomotricienne</a:t>
              </a:r>
            </a:p>
            <a:p>
              <a:pPr algn="ctr"/>
              <a:r>
                <a:rPr lang="fr-CH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ogopédiste</a:t>
              </a:r>
            </a:p>
            <a:p>
              <a:pPr algn="ctr"/>
              <a:r>
                <a:rPr lang="fr-CH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colaire</a:t>
              </a:r>
            </a:p>
            <a:p>
              <a:endParaRPr lang="fr-CH" sz="1400" dirty="0"/>
            </a:p>
          </p:txBody>
        </p:sp>
      </p:grpSp>
      <p:sp>
        <p:nvSpPr>
          <p:cNvPr id="40" name="Titre 1">
            <a:extLst>
              <a:ext uri="{FF2B5EF4-FFF2-40B4-BE49-F238E27FC236}">
                <a16:creationId xmlns:a16="http://schemas.microsoft.com/office/drawing/2014/main" id="{3B93D8E7-E7A7-282B-46D7-ECC4C22DE606}"/>
              </a:ext>
            </a:extLst>
          </p:cNvPr>
          <p:cNvSpPr txBox="1">
            <a:spLocks/>
          </p:cNvSpPr>
          <p:nvPr/>
        </p:nvSpPr>
        <p:spPr>
          <a:xfrm>
            <a:off x="561533" y="4023264"/>
            <a:ext cx="7931496" cy="86781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fr-CH" sz="3200" kern="0" dirty="0">
                <a:latin typeface="Arial" panose="020B0604020202020204" pitchFamily="34" charset="0"/>
                <a:ea typeface="+mn-ea"/>
                <a:cs typeface="+mn-cs"/>
              </a:rPr>
              <a:t>Les partenaires de votre enfant</a:t>
            </a:r>
          </a:p>
          <a:p>
            <a:pPr algn="r"/>
            <a:r>
              <a:rPr lang="fr-CH" sz="3200" kern="0" dirty="0">
                <a:latin typeface="Arial" panose="020B0604020202020204" pitchFamily="34" charset="0"/>
                <a:ea typeface="+mn-ea"/>
                <a:cs typeface="+mn-cs"/>
              </a:rPr>
              <a:t>et nos élèves</a:t>
            </a:r>
          </a:p>
        </p:txBody>
      </p:sp>
    </p:spTree>
    <p:extLst>
      <p:ext uri="{BB962C8B-B14F-4D97-AF65-F5344CB8AC3E}">
        <p14:creationId xmlns:p14="http://schemas.microsoft.com/office/powerpoint/2010/main" val="302248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FD1AB65-CC09-BA20-0C75-19EB548BB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5</a:t>
            </a:fld>
            <a:endParaRPr lang="en-CH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46751D0-1D97-6CBF-40A0-5E1BAFFD9116}"/>
              </a:ext>
            </a:extLst>
          </p:cNvPr>
          <p:cNvSpPr txBox="1">
            <a:spLocks/>
          </p:cNvSpPr>
          <p:nvPr/>
        </p:nvSpPr>
        <p:spPr>
          <a:xfrm>
            <a:off x="-1476672" y="51470"/>
            <a:ext cx="7931496" cy="86781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fr-CH" sz="3200" kern="0" dirty="0">
                <a:latin typeface="Arial" panose="020B0604020202020204" pitchFamily="34" charset="0"/>
                <a:ea typeface="+mn-ea"/>
                <a:cs typeface="+mn-cs"/>
              </a:rPr>
              <a:t>Les personnes de contact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38E18F2-7738-0947-486E-B8EEA539155A}"/>
              </a:ext>
            </a:extLst>
          </p:cNvPr>
          <p:cNvSpPr txBox="1">
            <a:spLocks/>
          </p:cNvSpPr>
          <p:nvPr/>
        </p:nvSpPr>
        <p:spPr>
          <a:xfrm>
            <a:off x="1187624" y="627534"/>
            <a:ext cx="9289032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FontTx/>
              <a:buNone/>
              <a:tabLst>
                <a:tab pos="2957513" algn="l"/>
              </a:tabLst>
            </a:pPr>
            <a:r>
              <a:rPr lang="fr-CH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maître de classe de votre enfant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FontTx/>
              <a:buNone/>
              <a:tabLst>
                <a:tab pos="2957513" algn="l"/>
              </a:tabLst>
            </a:pPr>
            <a:r>
              <a:rPr lang="fr-CH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doyennes et doyens pédagogiques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FontTx/>
              <a:buNone/>
              <a:tabLst>
                <a:tab pos="1797050" algn="l"/>
                <a:tab pos="3768725" algn="l"/>
              </a:tabLst>
            </a:pPr>
            <a:r>
              <a:rPr lang="fr-CH" sz="1400" b="0" kern="0" dirty="0">
                <a:latin typeface="Arial" panose="020B0604020202020204" pitchFamily="34" charset="0"/>
                <a:cs typeface="Arial" panose="020B0604020202020204" pitchFamily="34" charset="0"/>
              </a:rPr>
              <a:t>Lise-Laure Pittet	Doyenne 1P à 4P 	</a:t>
            </a:r>
            <a:r>
              <a:rPr lang="fr-CH" sz="1400" b="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 lise-laure.pittet@vd.ch</a:t>
            </a:r>
            <a:endParaRPr lang="fr-CH" sz="14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tabLst>
                <a:tab pos="1797050" algn="l"/>
                <a:tab pos="3768725" algn="l"/>
              </a:tabLst>
            </a:pPr>
            <a:r>
              <a:rPr lang="fr-CH" sz="1400" b="0" kern="0" dirty="0">
                <a:latin typeface="Arial" panose="020B0604020202020204" pitchFamily="34" charset="0"/>
                <a:cs typeface="Arial" panose="020B0604020202020204" pitchFamily="34" charset="0"/>
              </a:rPr>
              <a:t>Loren Studer	Doyenne 5P à 8P	</a:t>
            </a:r>
            <a:r>
              <a:rPr lang="fr-CH" sz="1400" b="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 loren.studer@vd.ch</a:t>
            </a:r>
            <a:endParaRPr lang="fr-CH" sz="14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tabLst>
                <a:tab pos="1797050" algn="l"/>
                <a:tab pos="3768725" algn="l"/>
              </a:tabLst>
            </a:pPr>
            <a:r>
              <a:rPr lang="fr-CH" sz="1400" b="0" kern="0" dirty="0">
                <a:latin typeface="Arial" panose="020B0604020202020204" pitchFamily="34" charset="0"/>
                <a:cs typeface="Arial" panose="020B0604020202020204" pitchFamily="34" charset="0"/>
              </a:rPr>
              <a:t>Sylvie van der Tol	Doyenne 9S à 11S	</a:t>
            </a:r>
            <a:r>
              <a:rPr lang="fr-CH" sz="1400" b="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 sylvie.vandertol@vd.ch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tabLst>
                <a:tab pos="1797050" algn="l"/>
                <a:tab pos="3500438" algn="l"/>
                <a:tab pos="3768725" algn="l"/>
              </a:tabLst>
            </a:pPr>
            <a:r>
              <a:rPr lang="fr-CH" sz="1400" b="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Xavier Désilets	Doyen classes ACC		 xavier.desilets@vd.ch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tabLst>
                <a:tab pos="1797050" algn="l"/>
                <a:tab pos="3768725" algn="l"/>
              </a:tabLst>
            </a:pPr>
            <a:r>
              <a:rPr lang="fr-CH" sz="1400" b="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Julien Vuataz	Doyen classes R	 julien.vuataz@vd.ch	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tabLst>
                <a:tab pos="1797050" algn="l"/>
                <a:tab pos="3500438" algn="l"/>
                <a:tab pos="3768725" algn="l"/>
              </a:tabLst>
            </a:pPr>
            <a:r>
              <a:rPr lang="fr-CH" sz="1400" b="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Guillaume Jordan	Doyen logistique		  guillaume.jordan@vd.ch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tabLst>
                <a:tab pos="1797050" algn="l"/>
                <a:tab pos="3768725" algn="l"/>
              </a:tabLst>
            </a:pPr>
            <a:r>
              <a:rPr lang="fr-CH" sz="1400" b="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Jérôme Zanoli	Doyen organisation, 	 jerome.zanoli@vd.ch</a:t>
            </a:r>
            <a:br>
              <a:rPr lang="fr-CH" sz="1400" b="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CH" sz="1400" b="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planification et formation</a:t>
            </a:r>
            <a:endParaRPr lang="fr-CH" sz="14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FontTx/>
              <a:buNone/>
              <a:tabLst>
                <a:tab pos="1797050" algn="l"/>
                <a:tab pos="4035425" algn="l"/>
              </a:tabLst>
            </a:pPr>
            <a:endParaRPr lang="fr-CH" sz="16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fr-CH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7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8F0B157-B5D2-C3BA-5FE1-655AE34E5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6</a:t>
            </a:fld>
            <a:endParaRPr lang="en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44A24E-EB1D-7ECE-3FF2-0B84484B683E}"/>
              </a:ext>
            </a:extLst>
          </p:cNvPr>
          <p:cNvSpPr txBox="1"/>
          <p:nvPr/>
        </p:nvSpPr>
        <p:spPr>
          <a:xfrm>
            <a:off x="1691680" y="1131590"/>
            <a:ext cx="5904656" cy="288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9DE5D4C-29ED-5945-BAE4-ADB689858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817711"/>
            <a:ext cx="7429534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b="1" dirty="0">
                <a:latin typeface="Arial" panose="020B0604020202020204" pitchFamily="34" charset="0"/>
              </a:rPr>
              <a:t>Psychologie</a:t>
            </a:r>
            <a:b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 psychologues accompagnent les enfants et adolescents en cas de difficultés affectives, relationnelles,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comportementales ou d’apprentissage.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Leur objectif est de favoriser le bien-être et le développement psycho-affectif en milieu scolaire.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Psychomotricité</a:t>
            </a:r>
            <a:b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psychomotricienne intervient lors de difficultés liées au développement psychocorporel.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Elle propose un accompagnement adapté concernant les aspects fonctionnels,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expressifs et relationnels du corps.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Logopédie</a:t>
            </a:r>
            <a:b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 logopédistes scolaires prennent en charge les difficultés du langage oral et écrit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(compréhension, articulation, lecture, orthographe, bégaiement, etc.).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Ils offrent des évaluations et un soutien spécialisé en collaboration avec les professionnels externes.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Accompagnement PPLS</a:t>
            </a:r>
            <a:b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Après une première évaluation, les professionnels PPLS proposent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des conseils et un accompagnement aux parents et enseignants 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des bilans et suivis thérapeutiques adaptés aux besoins de l’enfant.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44E800-FE53-25D6-6D4E-C06A7E1F6246}"/>
              </a:ext>
            </a:extLst>
          </p:cNvPr>
          <p:cNvSpPr txBox="1"/>
          <p:nvPr/>
        </p:nvSpPr>
        <p:spPr>
          <a:xfrm>
            <a:off x="1014686" y="379416"/>
            <a:ext cx="6192688" cy="357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150"/>
              </a:lnSpc>
              <a:spcBef>
                <a:spcPts val="1730"/>
              </a:spcBef>
              <a:buNone/>
            </a:pPr>
            <a:r>
              <a:rPr lang="fr-FR" sz="1800" b="1" spc="-65" dirty="0">
                <a:solidFill>
                  <a:srgbClr val="9900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Service PPLS – du lundi au vendredi de 08h00 à 12h00</a:t>
            </a:r>
            <a:endParaRPr lang="fr-CH" sz="1000" dirty="0">
              <a:solidFill>
                <a:srgbClr val="990099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421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839D3-57B8-F15D-19CF-22B1B4030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2E9C770-B0DD-9300-0354-2CC6194ED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5B4C71B-5AB6-3141-9991-BED08649FFB2}" type="slidenum">
              <a:rPr lang="en-CH" smtClean="0"/>
              <a:pPr>
                <a:spcAft>
                  <a:spcPts val="600"/>
                </a:spcAft>
              </a:pPr>
              <a:t>7</a:t>
            </a:fld>
            <a:endParaRPr lang="en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355535-A4FE-5D48-FE78-B75339A84B21}"/>
              </a:ext>
            </a:extLst>
          </p:cNvPr>
          <p:cNvSpPr txBox="1"/>
          <p:nvPr/>
        </p:nvSpPr>
        <p:spPr>
          <a:xfrm>
            <a:off x="1016916" y="36495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/>
              <a:t>Groupe santé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B5B51AA-90E3-79E2-60B1-4044D0DE8CC5}"/>
              </a:ext>
            </a:extLst>
          </p:cNvPr>
          <p:cNvSpPr txBox="1"/>
          <p:nvPr/>
        </p:nvSpPr>
        <p:spPr>
          <a:xfrm>
            <a:off x="1039761" y="1404566"/>
            <a:ext cx="74888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Dr. Frédérick </a:t>
            </a:r>
            <a:r>
              <a:rPr lang="fr-CH" sz="2400" dirty="0" err="1"/>
              <a:t>Schicker</a:t>
            </a:r>
            <a:r>
              <a:rPr lang="fr-CH" sz="2400" dirty="0"/>
              <a:t>, pédiatre scolaire</a:t>
            </a:r>
          </a:p>
          <a:p>
            <a:endParaRPr lang="fr-CH" sz="2400" dirty="0"/>
          </a:p>
          <a:p>
            <a:endParaRPr lang="fr-CH" sz="1000" dirty="0"/>
          </a:p>
          <a:p>
            <a:r>
              <a:rPr lang="fr-CH" sz="2400" dirty="0"/>
              <a:t>Mme Catherine </a:t>
            </a:r>
            <a:r>
              <a:rPr lang="fr-CH" sz="2400" dirty="0" err="1"/>
              <a:t>Mamin</a:t>
            </a:r>
            <a:r>
              <a:rPr lang="fr-CH" sz="2400" dirty="0"/>
              <a:t>, infirmière scolaire</a:t>
            </a:r>
          </a:p>
          <a:p>
            <a:endParaRPr lang="fr-CH" sz="2400" dirty="0"/>
          </a:p>
          <a:p>
            <a:endParaRPr lang="fr-CH" sz="1400" dirty="0"/>
          </a:p>
          <a:p>
            <a:r>
              <a:rPr lang="fr-CH" sz="2400" dirty="0"/>
              <a:t>Mme Natacha Henry, animatrice santé</a:t>
            </a:r>
          </a:p>
          <a:p>
            <a:endParaRPr lang="fr-CH" sz="2400" dirty="0"/>
          </a:p>
        </p:txBody>
      </p:sp>
      <p:pic>
        <p:nvPicPr>
          <p:cNvPr id="7" name="Graphique 6" descr="Combiné avec un remplissage uni">
            <a:extLst>
              <a:ext uri="{FF2B5EF4-FFF2-40B4-BE49-F238E27FC236}">
                <a16:creationId xmlns:a16="http://schemas.microsoft.com/office/drawing/2014/main" id="{2D2054BA-3337-301E-4AC9-FEDFBE2AD8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99592" y="1851670"/>
            <a:ext cx="288032" cy="28803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CAD1F0-C8CF-8277-4888-F80F4F9F807C}"/>
              </a:ext>
            </a:extLst>
          </p:cNvPr>
          <p:cNvSpPr txBox="1"/>
          <p:nvPr/>
        </p:nvSpPr>
        <p:spPr>
          <a:xfrm>
            <a:off x="1187624" y="183072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021 964 13 13</a:t>
            </a:r>
          </a:p>
        </p:txBody>
      </p:sp>
      <p:pic>
        <p:nvPicPr>
          <p:cNvPr id="9" name="Graphique 8" descr="Combiné avec un remplissage uni">
            <a:extLst>
              <a:ext uri="{FF2B5EF4-FFF2-40B4-BE49-F238E27FC236}">
                <a16:creationId xmlns:a16="http://schemas.microsoft.com/office/drawing/2014/main" id="{318A0C11-19E3-7D00-F935-6BCEA68798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95745" y="2787774"/>
            <a:ext cx="288032" cy="28803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E791E8D-F37B-1FB5-FD77-2CEA39FE7C38}"/>
              </a:ext>
            </a:extLst>
          </p:cNvPr>
          <p:cNvSpPr txBox="1"/>
          <p:nvPr/>
        </p:nvSpPr>
        <p:spPr>
          <a:xfrm>
            <a:off x="1162093" y="2758783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021 557 48 33 / 079 159 07 46</a:t>
            </a:r>
          </a:p>
        </p:txBody>
      </p:sp>
      <p:pic>
        <p:nvPicPr>
          <p:cNvPr id="11" name="Graphique 10" descr="Combiné avec un remplissage uni">
            <a:extLst>
              <a:ext uri="{FF2B5EF4-FFF2-40B4-BE49-F238E27FC236}">
                <a16:creationId xmlns:a16="http://schemas.microsoft.com/office/drawing/2014/main" id="{4771901D-4429-D734-6140-6F8E571AE0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95745" y="3651870"/>
            <a:ext cx="288032" cy="28803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06B47CF-8047-39E2-B893-05A5918FC0F5}"/>
              </a:ext>
            </a:extLst>
          </p:cNvPr>
          <p:cNvSpPr txBox="1"/>
          <p:nvPr/>
        </p:nvSpPr>
        <p:spPr>
          <a:xfrm>
            <a:off x="1168949" y="3629765"/>
            <a:ext cx="167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021 964 48 50</a:t>
            </a:r>
          </a:p>
        </p:txBody>
      </p:sp>
    </p:spTree>
    <p:extLst>
      <p:ext uri="{BB962C8B-B14F-4D97-AF65-F5344CB8AC3E}">
        <p14:creationId xmlns:p14="http://schemas.microsoft.com/office/powerpoint/2010/main" val="266263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A0101-7BCB-2E52-BCD7-8C3CABE6C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0EA917-579E-CF16-04CC-912DF68C5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8</a:t>
            </a:fld>
            <a:endParaRPr lang="en-CH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EDCEC81-6857-D4EA-F15E-8ABADFB9C4DF}"/>
              </a:ext>
            </a:extLst>
          </p:cNvPr>
          <p:cNvSpPr txBox="1">
            <a:spLocks/>
          </p:cNvSpPr>
          <p:nvPr/>
        </p:nvSpPr>
        <p:spPr>
          <a:xfrm>
            <a:off x="1331640" y="212908"/>
            <a:ext cx="9145016" cy="86781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H" sz="3200" kern="0" dirty="0">
                <a:latin typeface="Arial" panose="020B0604020202020204" pitchFamily="34" charset="0"/>
                <a:ea typeface="+mn-ea"/>
                <a:cs typeface="+mn-cs"/>
              </a:rPr>
              <a:t>Communication </a:t>
            </a:r>
          </a:p>
          <a:p>
            <a:r>
              <a:rPr lang="fr-CH" sz="3200" kern="0" dirty="0">
                <a:latin typeface="Arial" panose="020B0604020202020204" pitchFamily="34" charset="0"/>
                <a:ea typeface="+mn-ea"/>
                <a:cs typeface="+mn-cs"/>
              </a:rPr>
              <a:t>entre les parents et l’école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CB07E0-CD02-438E-43A0-474538513F66}"/>
              </a:ext>
            </a:extLst>
          </p:cNvPr>
          <p:cNvSpPr txBox="1"/>
          <p:nvPr/>
        </p:nvSpPr>
        <p:spPr>
          <a:xfrm>
            <a:off x="1475656" y="1974603"/>
            <a:ext cx="33123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L’élève possède un cahier de communication qui soutient les échanges entre l’école et la famille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E480E9-55A6-DF98-693E-1EB593B1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22" y="1491630"/>
            <a:ext cx="3816510" cy="26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8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D63663C-A9E1-097C-A307-327B6250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83518"/>
            <a:ext cx="6752647" cy="529829"/>
          </a:xfrm>
        </p:spPr>
        <p:txBody>
          <a:bodyPr/>
          <a:lstStyle/>
          <a:p>
            <a:r>
              <a:rPr lang="fr-CH" sz="3200" dirty="0"/>
              <a:t>Ensemble pour la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2D67CA-1EC8-FCF9-8E97-728FF90E4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9</a:t>
            </a:fld>
            <a:endParaRPr lang="en-CH"/>
          </a:p>
        </p:txBody>
      </p:sp>
      <p:pic>
        <p:nvPicPr>
          <p:cNvPr id="6" name="sLogo" descr="Police Riviera">
            <a:extLst>
              <a:ext uri="{FF2B5EF4-FFF2-40B4-BE49-F238E27FC236}">
                <a16:creationId xmlns:a16="http://schemas.microsoft.com/office/drawing/2014/main" id="{1DAD52EF-2759-41E2-53C8-160B5681C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11" y="1648532"/>
            <a:ext cx="354154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emerypa\AppData\Local\Microsoft\Windows\Temporary Internet Files\Content.IE5\OE0JS2KX\jigsaw-146378_960_720[1].png">
            <a:extLst>
              <a:ext uri="{FF2B5EF4-FFF2-40B4-BE49-F238E27FC236}">
                <a16:creationId xmlns:a16="http://schemas.microsoft.com/office/drawing/2014/main" id="{BB4C3A1C-ECA9-6B71-4C92-E08FB05B4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31" y="1563638"/>
            <a:ext cx="23397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956E2AD-9081-FD39-902D-7444D83B6164}"/>
              </a:ext>
            </a:extLst>
          </p:cNvPr>
          <p:cNvSpPr txBox="1"/>
          <p:nvPr/>
        </p:nvSpPr>
        <p:spPr>
          <a:xfrm>
            <a:off x="747979" y="3782999"/>
            <a:ext cx="4824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www.sois-prudent.ch</a:t>
            </a:r>
            <a:endParaRPr lang="fr-CH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483C78-C93C-4A06-E45A-C80CA46AB8F4}"/>
              </a:ext>
            </a:extLst>
          </p:cNvPr>
          <p:cNvSpPr txBox="1"/>
          <p:nvPr/>
        </p:nvSpPr>
        <p:spPr>
          <a:xfrm>
            <a:off x="730776" y="3413667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Memento à l’attention des parents  </a:t>
            </a:r>
          </a:p>
        </p:txBody>
      </p:sp>
    </p:spTree>
    <p:extLst>
      <p:ext uri="{BB962C8B-B14F-4D97-AF65-F5344CB8AC3E}">
        <p14:creationId xmlns:p14="http://schemas.microsoft.com/office/powerpoint/2010/main" val="3466278326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DGEO">
  <a:themeElements>
    <a:clrScheme name="modele-servi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-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>
    <a:extraClrScheme>
      <a:clrScheme name="modele-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T-DFJC-PRESENTATION-Master" id="{E7B579FE-C9D1-174F-A248-67B7503326C4}" vid="{3C00C297-E27D-A24F-883E-E3EB36DE6A21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3035</TotalTime>
  <Words>1300</Words>
  <Application>Microsoft Office PowerPoint</Application>
  <PresentationFormat>Affichage à l'écran (16:9)</PresentationFormat>
  <Paragraphs>206</Paragraphs>
  <Slides>26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Présentation DGEO</vt:lpstr>
      <vt:lpstr>L’Etablissement Primaire et Secondaire de Montreux-Ouest</vt:lpstr>
      <vt:lpstr>Présentation PowerPoint</vt:lpstr>
      <vt:lpstr>Les partenaires de l’école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Ensemble pour la sécurité</vt:lpstr>
      <vt:lpstr>Présentation PowerPoint</vt:lpstr>
      <vt:lpstr>Présentation PowerPoint</vt:lpstr>
      <vt:lpstr>Présentation PowerPoint</vt:lpstr>
      <vt:lpstr>Présentation PowerPoint</vt:lpstr>
      <vt:lpstr>Horaire 9S à 11S</vt:lpstr>
      <vt:lpstr>Présentation PowerPoint</vt:lpstr>
      <vt:lpstr>Présentation PowerPoint</vt:lpstr>
      <vt:lpstr>Les demandes de congés</vt:lpstr>
      <vt:lpstr>Présentation PowerPoint</vt:lpstr>
      <vt:lpstr>Présentation PowerPoint</vt:lpstr>
      <vt:lpstr>Fonctions particulières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Microsoft Office User</dc:creator>
  <cp:keywords/>
  <dc:description/>
  <cp:lastModifiedBy>Pinto dos Santos Daniela</cp:lastModifiedBy>
  <cp:revision>87</cp:revision>
  <dcterms:created xsi:type="dcterms:W3CDTF">2021-10-13T08:14:15Z</dcterms:created>
  <dcterms:modified xsi:type="dcterms:W3CDTF">2026-07-10T06:53:13Z</dcterms:modified>
  <cp:category/>
</cp:coreProperties>
</file>